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77" r:id="rId8"/>
    <p:sldId id="281" r:id="rId9"/>
    <p:sldId id="282" r:id="rId10"/>
    <p:sldId id="274" r:id="rId11"/>
    <p:sldId id="270" r:id="rId12"/>
    <p:sldId id="271" r:id="rId13"/>
    <p:sldId id="272" r:id="rId14"/>
    <p:sldId id="276" r:id="rId15"/>
    <p:sldId id="275" r:id="rId16"/>
    <p:sldId id="280" r:id="rId17"/>
    <p:sldId id="273" r:id="rId18"/>
    <p:sldId id="278" r:id="rId19"/>
    <p:sldId id="279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99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6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64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8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896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0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87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4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05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44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33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9F4D-578F-47EF-A881-97B57374EB82}" type="datetimeFigureOut">
              <a:rPr lang="sv-SE" smtClean="0"/>
              <a:t>2016-08-28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D9B8-90BD-4327-B894-AD52FE183E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0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384" y="3045823"/>
            <a:ext cx="9144000" cy="1565253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Introduction to Preparatory English 1 &amp; 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6975"/>
            <a:ext cx="9144000" cy="1655762"/>
          </a:xfrm>
        </p:spPr>
        <p:txBody>
          <a:bodyPr>
            <a:normAutofit/>
          </a:bodyPr>
          <a:lstStyle/>
          <a:p>
            <a:r>
              <a:rPr lang="sv-SE" dirty="0"/>
              <a:t>Pathway </a:t>
            </a:r>
            <a:r>
              <a:rPr lang="sv-SE" dirty="0" err="1"/>
              <a:t>Programmes</a:t>
            </a:r>
            <a:r>
              <a:rPr lang="sv-SE" dirty="0"/>
              <a:t>  - </a:t>
            </a:r>
            <a:r>
              <a:rPr lang="sv-SE" dirty="0" err="1"/>
              <a:t>Autumn</a:t>
            </a:r>
            <a:r>
              <a:rPr lang="sv-SE" dirty="0"/>
              <a:t> Term 2016</a:t>
            </a:r>
          </a:p>
        </p:txBody>
      </p:sp>
      <p:pic>
        <p:nvPicPr>
          <p:cNvPr id="5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05975" y="432492"/>
            <a:ext cx="1924050" cy="857250"/>
          </a:xfrm>
          <a:prstGeom prst="rect">
            <a:avLst/>
          </a:prstGeom>
          <a:ln/>
        </p:spPr>
      </p:pic>
      <p:pic>
        <p:nvPicPr>
          <p:cNvPr id="1026" name="Picture 2" descr="Image result for learning Engl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19" y="265507"/>
            <a:ext cx="3713040" cy="268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5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 1: Unit 3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/>
              <a:t>The World of Work</a:t>
            </a:r>
          </a:p>
          <a:p>
            <a:pPr>
              <a:buFontTx/>
              <a:buChar char="-"/>
            </a:pPr>
            <a:r>
              <a:rPr lang="en-GB" dirty="0"/>
              <a:t>Writing CVs and covering letters </a:t>
            </a:r>
          </a:p>
          <a:p>
            <a:pPr>
              <a:buFontTx/>
              <a:buChar char="-"/>
            </a:pPr>
            <a:r>
              <a:rPr lang="en-GB" dirty="0"/>
              <a:t>Job interview skills</a:t>
            </a:r>
          </a:p>
          <a:p>
            <a:pPr>
              <a:buFontTx/>
              <a:buChar char="-"/>
            </a:pPr>
            <a:r>
              <a:rPr lang="en-GB" dirty="0"/>
              <a:t>JU Careers Center / Arbetsförmedlingen</a:t>
            </a:r>
          </a:p>
          <a:p>
            <a:pPr>
              <a:buFontTx/>
              <a:buChar char="-"/>
            </a:pPr>
            <a:r>
              <a:rPr lang="en-GB" dirty="0"/>
              <a:t>Group project</a:t>
            </a:r>
          </a:p>
          <a:p>
            <a:pPr marL="0" indent="0">
              <a:buNone/>
            </a:pPr>
            <a:r>
              <a:rPr lang="en-GB" dirty="0"/>
              <a:t>Grammar: Being formal and informal</a:t>
            </a:r>
          </a:p>
          <a:p>
            <a:pPr marL="0" indent="0">
              <a:buNone/>
            </a:pPr>
            <a:r>
              <a:rPr lang="en-GB" b="1" dirty="0" err="1"/>
              <a:t>Asssessment</a:t>
            </a:r>
            <a:r>
              <a:rPr lang="en-GB" b="1" dirty="0"/>
              <a:t>: Individual Employability Skills Portfolio </a:t>
            </a:r>
          </a:p>
          <a:p>
            <a:pPr marL="0" indent="0">
              <a:buNone/>
            </a:pPr>
            <a:r>
              <a:rPr lang="en-GB" b="1" dirty="0"/>
              <a:t>Group Project – 6 Credits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4259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Viewpoints 1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5 September  to 14 </a:t>
            </a:r>
            <a:r>
              <a:rPr lang="sv-SE" dirty="0" err="1"/>
              <a:t>October</a:t>
            </a:r>
            <a:r>
              <a:rPr lang="sv-SE" dirty="0"/>
              <a:t>  </a:t>
            </a:r>
          </a:p>
          <a:p>
            <a:pPr marL="0" indent="0">
              <a:buNone/>
            </a:pPr>
            <a:r>
              <a:rPr lang="sv-SE" dirty="0"/>
              <a:t>21 November to 13 December  </a:t>
            </a:r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Academic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discussions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-Writing </a:t>
            </a:r>
            <a:r>
              <a:rPr lang="sv-SE" dirty="0" err="1"/>
              <a:t>logbooks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Critical</a:t>
            </a:r>
            <a:r>
              <a:rPr lang="sv-SE" dirty="0"/>
              <a:t> &amp;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for </a:t>
            </a:r>
            <a:r>
              <a:rPr lang="sv-SE" dirty="0" err="1"/>
              <a:t>academic</a:t>
            </a:r>
            <a:r>
              <a:rPr lang="sv-SE" dirty="0"/>
              <a:t> purposes</a:t>
            </a:r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Grammar</a:t>
            </a:r>
            <a:r>
              <a:rPr lang="sv-SE" dirty="0"/>
              <a:t> revision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err="1"/>
              <a:t>Assessment</a:t>
            </a:r>
            <a:r>
              <a:rPr lang="sv-SE" b="1" dirty="0"/>
              <a:t>: </a:t>
            </a:r>
            <a:r>
              <a:rPr lang="sv-SE" b="1" dirty="0" err="1"/>
              <a:t>Logbook</a:t>
            </a:r>
            <a:r>
              <a:rPr lang="sv-SE" b="1" dirty="0"/>
              <a:t>, </a:t>
            </a:r>
            <a:r>
              <a:rPr lang="sv-SE" b="1" dirty="0" err="1"/>
              <a:t>group</a:t>
            </a:r>
            <a:r>
              <a:rPr lang="sv-SE" b="1" dirty="0"/>
              <a:t> </a:t>
            </a:r>
            <a:r>
              <a:rPr lang="sv-SE" b="1" dirty="0" err="1"/>
              <a:t>discussion</a:t>
            </a:r>
            <a:r>
              <a:rPr lang="sv-SE" b="1" dirty="0"/>
              <a:t>, drama - 5 Credits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b="1" dirty="0" err="1"/>
              <a:t>Coursebook</a:t>
            </a:r>
            <a:r>
              <a:rPr lang="sv-SE" b="1" dirty="0"/>
              <a:t>: </a:t>
            </a:r>
            <a:r>
              <a:rPr lang="sv-SE" b="1" dirty="0" err="1"/>
              <a:t>Viewpoints</a:t>
            </a:r>
            <a:r>
              <a:rPr lang="sv-SE" b="1" dirty="0"/>
              <a:t> 1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3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Preparatory English 2 </a:t>
            </a:r>
            <a:br>
              <a:rPr lang="sv-SE" dirty="0"/>
            </a:br>
            <a:r>
              <a:rPr lang="sv-SE" dirty="0"/>
              <a:t>(Semester / </a:t>
            </a:r>
            <a:r>
              <a:rPr lang="sv-SE" dirty="0" err="1"/>
              <a:t>Year</a:t>
            </a:r>
            <a:r>
              <a:rPr lang="sv-SE" dirty="0"/>
              <a:t> from </a:t>
            </a:r>
            <a:r>
              <a:rPr lang="sv-SE" dirty="0" err="1"/>
              <a:t>January</a:t>
            </a:r>
            <a:r>
              <a:rPr lang="sv-SE" dirty="0"/>
              <a:t>)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Pathway Semester  - 20 Credits, 13.5 hours per week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6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 2 : Unit 1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Stories From the Heart  </a:t>
            </a:r>
          </a:p>
          <a:p>
            <a:pPr>
              <a:buFontTx/>
              <a:buChar char="-"/>
            </a:pPr>
            <a:r>
              <a:rPr lang="en-GB" dirty="0"/>
              <a:t>Reading autobiographical stories - comprehension &amp; language strategies</a:t>
            </a:r>
          </a:p>
          <a:p>
            <a:pPr>
              <a:buFontTx/>
              <a:buChar char="-"/>
            </a:pPr>
            <a:r>
              <a:rPr lang="en-GB" dirty="0"/>
              <a:t>Vocabulary and idiomatic expressions</a:t>
            </a:r>
          </a:p>
          <a:p>
            <a:pPr>
              <a:buFontTx/>
              <a:buChar char="-"/>
            </a:pPr>
            <a:r>
              <a:rPr lang="en-GB" dirty="0"/>
              <a:t>Listening skills – TV documentaries, interviews – comprehension &amp; note-taking.</a:t>
            </a:r>
          </a:p>
          <a:p>
            <a:pPr>
              <a:buFontTx/>
              <a:buChar char="-"/>
            </a:pPr>
            <a:r>
              <a:rPr lang="en-GB" dirty="0"/>
              <a:t>Writing summaries and personal narratives</a:t>
            </a:r>
          </a:p>
          <a:p>
            <a:pPr>
              <a:buFontTx/>
              <a:buChar char="-"/>
            </a:pPr>
            <a:r>
              <a:rPr lang="en-GB" dirty="0"/>
              <a:t>Introductory presentation skills </a:t>
            </a:r>
          </a:p>
          <a:p>
            <a:pPr>
              <a:buFontTx/>
              <a:buChar char="-"/>
            </a:pPr>
            <a:r>
              <a:rPr lang="en-GB" dirty="0"/>
              <a:t>Grammar: Verb tenses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Asssessment: End of unit written exam – 3 credits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(Pathway Year  – Successful Studying)  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1745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 6:  Unit 2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Individual Academic Research Project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-Plan and conduct your own academic research </a:t>
            </a:r>
          </a:p>
          <a:p>
            <a:pPr marL="0" indent="0">
              <a:buNone/>
            </a:pPr>
            <a:r>
              <a:rPr lang="en-GB" dirty="0"/>
              <a:t>(related to your future study plans) </a:t>
            </a:r>
          </a:p>
          <a:p>
            <a:pPr>
              <a:buFontTx/>
              <a:buChar char="-"/>
            </a:pPr>
            <a:r>
              <a:rPr lang="en-GB" dirty="0"/>
              <a:t>Surveys and questionnaire design</a:t>
            </a:r>
          </a:p>
          <a:p>
            <a:pPr>
              <a:buFontTx/>
              <a:buChar char="-"/>
            </a:pPr>
            <a:r>
              <a:rPr lang="en-GB" dirty="0"/>
              <a:t>Formal report writing </a:t>
            </a:r>
          </a:p>
          <a:p>
            <a:pPr>
              <a:buFontTx/>
              <a:buChar char="-"/>
            </a:pPr>
            <a:r>
              <a:rPr lang="en-GB" dirty="0"/>
              <a:t>Using and presenting visual information</a:t>
            </a:r>
          </a:p>
          <a:p>
            <a:pPr>
              <a:buFontTx/>
              <a:buChar char="-"/>
            </a:pPr>
            <a:r>
              <a:rPr lang="en-GB" dirty="0"/>
              <a:t>Presentation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Asssessment</a:t>
            </a:r>
            <a:r>
              <a:rPr lang="en-GB" b="1" dirty="0"/>
              <a:t>: Research, written research paper &amp; presentation - 6 credits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51924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English:  Unit 3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Change the World  </a:t>
            </a:r>
          </a:p>
          <a:p>
            <a:pPr>
              <a:buFontTx/>
              <a:buChar char="-"/>
            </a:pPr>
            <a:r>
              <a:rPr lang="en-GB" dirty="0"/>
              <a:t>Introduction to rhetoric – persuasive speaking and writing</a:t>
            </a:r>
          </a:p>
          <a:p>
            <a:pPr>
              <a:buFontTx/>
              <a:buChar char="-"/>
            </a:pPr>
            <a:r>
              <a:rPr lang="en-GB" dirty="0"/>
              <a:t>Research skills </a:t>
            </a:r>
          </a:p>
          <a:p>
            <a:pPr>
              <a:buFontTx/>
              <a:buChar char="-"/>
            </a:pPr>
            <a:r>
              <a:rPr lang="en-GB" dirty="0"/>
              <a:t>Writing an argumentative essay</a:t>
            </a:r>
          </a:p>
          <a:p>
            <a:pPr>
              <a:buFontTx/>
              <a:buChar char="-"/>
            </a:pPr>
            <a:r>
              <a:rPr lang="en-GB" dirty="0"/>
              <a:t>Speech writing and individual speech/presentation</a:t>
            </a:r>
          </a:p>
          <a:p>
            <a:pPr marL="0" indent="0">
              <a:buNone/>
            </a:pPr>
            <a:r>
              <a:rPr lang="en-GB" dirty="0"/>
              <a:t>Grammar focus: Arguing and Persuading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Asssessment: Class debate, academic essay and speech (6 credits)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06610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Viewpoints 2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5 September  to 14 </a:t>
            </a:r>
            <a:r>
              <a:rPr lang="sv-SE" dirty="0" err="1"/>
              <a:t>October</a:t>
            </a:r>
            <a:r>
              <a:rPr lang="sv-SE" dirty="0"/>
              <a:t>  </a:t>
            </a:r>
          </a:p>
          <a:p>
            <a:pPr marL="0" indent="0">
              <a:buNone/>
            </a:pPr>
            <a:r>
              <a:rPr lang="sv-SE" dirty="0"/>
              <a:t>21 November to 13 December  </a:t>
            </a:r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Academic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discussions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-Writing </a:t>
            </a:r>
            <a:r>
              <a:rPr lang="sv-SE" dirty="0" err="1"/>
              <a:t>logbooks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Critical</a:t>
            </a:r>
            <a:r>
              <a:rPr lang="sv-SE" dirty="0"/>
              <a:t> &amp;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for </a:t>
            </a:r>
            <a:r>
              <a:rPr lang="sv-SE" dirty="0" err="1"/>
              <a:t>academic</a:t>
            </a:r>
            <a:r>
              <a:rPr lang="sv-SE" dirty="0"/>
              <a:t> purposes</a:t>
            </a:r>
          </a:p>
          <a:p>
            <a:pPr marL="0" indent="0">
              <a:buNone/>
            </a:pPr>
            <a:r>
              <a:rPr lang="sv-SE" dirty="0"/>
              <a:t>-</a:t>
            </a:r>
            <a:r>
              <a:rPr lang="sv-SE" dirty="0" err="1"/>
              <a:t>Grammar</a:t>
            </a:r>
            <a:r>
              <a:rPr lang="sv-SE" dirty="0"/>
              <a:t> revision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err="1"/>
              <a:t>Assessment</a:t>
            </a:r>
            <a:r>
              <a:rPr lang="sv-SE" b="1" dirty="0"/>
              <a:t>: </a:t>
            </a:r>
            <a:r>
              <a:rPr lang="sv-SE" b="1" dirty="0" err="1"/>
              <a:t>Logbook</a:t>
            </a:r>
            <a:r>
              <a:rPr lang="sv-SE" b="1" dirty="0"/>
              <a:t>, </a:t>
            </a:r>
            <a:r>
              <a:rPr lang="sv-SE" b="1" dirty="0" err="1"/>
              <a:t>group</a:t>
            </a:r>
            <a:r>
              <a:rPr lang="sv-SE" b="1" dirty="0"/>
              <a:t> </a:t>
            </a:r>
            <a:r>
              <a:rPr lang="sv-SE" b="1" dirty="0" err="1"/>
              <a:t>discussion</a:t>
            </a:r>
            <a:r>
              <a:rPr lang="sv-SE" b="1" dirty="0"/>
              <a:t>, drama - 5 Credits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b="1" dirty="0" err="1"/>
              <a:t>Coursebook</a:t>
            </a:r>
            <a:r>
              <a:rPr lang="sv-SE" b="1" dirty="0"/>
              <a:t>: </a:t>
            </a:r>
            <a:r>
              <a:rPr lang="sv-SE" b="1" dirty="0" err="1"/>
              <a:t>Viewpoints</a:t>
            </a:r>
            <a:r>
              <a:rPr lang="sv-SE" b="1" dirty="0"/>
              <a:t> 2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0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4552"/>
            <a:ext cx="10515600" cy="68613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Teaching Staff</a:t>
            </a:r>
          </a:p>
          <a:p>
            <a:pPr marL="514350" indent="-514350">
              <a:buAutoNum type="arabicPeriod"/>
            </a:pPr>
            <a:r>
              <a:rPr lang="en-GB" dirty="0"/>
              <a:t>General Information</a:t>
            </a:r>
          </a:p>
          <a:p>
            <a:pPr marL="514350" indent="-514350">
              <a:buAutoNum type="arabicPeriod"/>
            </a:pPr>
            <a:r>
              <a:rPr lang="en-GB" dirty="0"/>
              <a:t>Learning Objectives </a:t>
            </a:r>
          </a:p>
          <a:p>
            <a:pPr marL="514350" indent="-514350">
              <a:buAutoNum type="arabicPeriod"/>
            </a:pPr>
            <a:r>
              <a:rPr lang="en-GB" dirty="0"/>
              <a:t>Preparatory English 1 </a:t>
            </a:r>
          </a:p>
          <a:p>
            <a:pPr marL="514350" indent="-514350">
              <a:buAutoNum type="arabicPeriod"/>
            </a:pPr>
            <a:r>
              <a:rPr lang="en-GB" dirty="0"/>
              <a:t>Preparatory English 2 </a:t>
            </a:r>
          </a:p>
          <a:p>
            <a:pPr marL="514350" indent="-514350">
              <a:buAutoNum type="arabicPeriod"/>
            </a:pPr>
            <a:r>
              <a:rPr lang="en-GB" dirty="0"/>
              <a:t>Any questions? 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31733" y="347328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8230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Teaching Staff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Academic English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91865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Viewpoints 1 &amp; 2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     </a:t>
            </a:r>
            <a:r>
              <a:rPr lang="sv-SE" sz="1800" dirty="0"/>
              <a:t>Annika </a:t>
            </a:r>
            <a:r>
              <a:rPr lang="sv-SE" sz="1800" dirty="0" err="1"/>
              <a:t>Riman</a:t>
            </a:r>
            <a:br>
              <a:rPr lang="sv-SE" sz="1800" dirty="0"/>
            </a:br>
            <a:r>
              <a:rPr lang="sv-SE" sz="1800" dirty="0"/>
              <a:t>                         Tel 073 910 1726</a:t>
            </a:r>
            <a:br>
              <a:rPr lang="sv-SE" sz="1800" dirty="0"/>
            </a:br>
            <a:r>
              <a:rPr lang="sv-SE" sz="1800" dirty="0"/>
              <a:t>                         Annika.Riman@ju.se</a:t>
            </a:r>
            <a:br>
              <a:rPr lang="sv-SE" sz="1800" dirty="0"/>
            </a:br>
            <a:br>
              <a:rPr lang="sv-SE" dirty="0"/>
            </a:br>
            <a:r>
              <a:rPr lang="sv-SE" dirty="0"/>
              <a:t>                       </a:t>
            </a:r>
            <a:endParaRPr lang="sv-SE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  <p:pic>
        <p:nvPicPr>
          <p:cNvPr id="2050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86843"/>
            <a:ext cx="1179443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9705"/>
            <a:ext cx="141922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Image"/>
          <p:cNvSpPr>
            <a:spLocks noChangeAspect="1" noChangeArrowheads="1"/>
          </p:cNvSpPr>
          <p:nvPr/>
        </p:nvSpPr>
        <p:spPr bwMode="auto">
          <a:xfrm>
            <a:off x="1243012" y="32645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536033"/>
            <a:ext cx="1419225" cy="1294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09824" y="2981739"/>
            <a:ext cx="3222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Christina Dahlén D’Cruz</a:t>
            </a:r>
          </a:p>
          <a:p>
            <a:r>
              <a:rPr lang="sv-SE" dirty="0"/>
              <a:t>Tel 073 910 1729</a:t>
            </a:r>
          </a:p>
          <a:p>
            <a:r>
              <a:rPr lang="sv-SE" dirty="0"/>
              <a:t>Christina.Dcruz@ju.se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Carl Johan Odehammar</a:t>
            </a:r>
          </a:p>
          <a:p>
            <a:r>
              <a:rPr lang="sv-SE" dirty="0"/>
              <a:t>Tel 073 910 1781</a:t>
            </a:r>
          </a:p>
          <a:p>
            <a:r>
              <a:rPr lang="sv-SE" dirty="0"/>
              <a:t>Carl-Johan.Odehammar@ju.se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839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08383"/>
            <a:ext cx="10515600" cy="882305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General Information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Equivalent to the Swedish upper secondary school course English 6 – level of required English proficiency for university studies in Sweden. </a:t>
            </a:r>
            <a:endParaRPr lang="sv-S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Development of reading, writing, listening and speaking.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Plus academic skills – research ethics, critical thinking, academic writing &amp; discussions and formal presentations.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Lectures, seminars, mixture of individual and group activities.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2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Understand the main content and essential details of English spoken at a relatively rapid pace, and in written English of various genres, and in more formal contexts.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Show basic knowledge of formal and academic writing.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3. </a:t>
            </a:r>
            <a:r>
              <a:rPr lang="en-US" dirty="0"/>
              <a:t>Plan and deliver a formal presentation in English.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Use a range of academic study techniques and language strategies.</a:t>
            </a: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3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5. </a:t>
            </a:r>
            <a:r>
              <a:rPr lang="en-US" dirty="0"/>
              <a:t>In oral and written production and interaction in English students will demonstrate the ability to present and discuss information accurately and clearly with some adaptation to purpose, recipient and situation.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Carry out effective research using a range of sources and to critically assess and evaluate these.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7. </a:t>
            </a:r>
            <a:r>
              <a:rPr lang="en-US" dirty="0"/>
              <a:t>Participate actively in classroom activities and be able to perform a range of tasks both individually and in a group setting.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8. Self- and peer-reflection on the development of study and personal skills.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537" y="365125"/>
            <a:ext cx="19265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Preparatory English 1 </a:t>
            </a:r>
            <a:br>
              <a:rPr lang="sv-SE" dirty="0"/>
            </a:br>
            <a:r>
              <a:rPr lang="sv-SE" dirty="0"/>
              <a:t>(</a:t>
            </a:r>
            <a:r>
              <a:rPr lang="sv-SE" dirty="0" err="1"/>
              <a:t>Year</a:t>
            </a:r>
            <a:r>
              <a:rPr lang="sv-SE" dirty="0"/>
              <a:t>)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Pathway Year  - 20 Credits, 13.5 hours per week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31733" y="347328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1848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 1 : Unit 1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Stories From the Heart  </a:t>
            </a:r>
          </a:p>
          <a:p>
            <a:pPr>
              <a:buFontTx/>
              <a:buChar char="-"/>
            </a:pPr>
            <a:r>
              <a:rPr lang="en-GB" dirty="0"/>
              <a:t>Reading autobiographical stories - comprehension &amp; language strategies</a:t>
            </a:r>
          </a:p>
          <a:p>
            <a:pPr>
              <a:buFontTx/>
              <a:buChar char="-"/>
            </a:pPr>
            <a:r>
              <a:rPr lang="en-GB" dirty="0"/>
              <a:t>Vocabulary and idiomatic expressions</a:t>
            </a:r>
          </a:p>
          <a:p>
            <a:pPr>
              <a:buFontTx/>
              <a:buChar char="-"/>
            </a:pPr>
            <a:r>
              <a:rPr lang="en-GB" dirty="0"/>
              <a:t>Listening skills – TV documentaries, interviews – comprehension &amp; note-taking.</a:t>
            </a:r>
          </a:p>
          <a:p>
            <a:pPr>
              <a:buFontTx/>
              <a:buChar char="-"/>
            </a:pPr>
            <a:r>
              <a:rPr lang="en-GB" dirty="0"/>
              <a:t>Writing summaries and personal narratives</a:t>
            </a:r>
          </a:p>
          <a:p>
            <a:pPr>
              <a:buFontTx/>
              <a:buChar char="-"/>
            </a:pPr>
            <a:r>
              <a:rPr lang="en-GB" dirty="0"/>
              <a:t>Introductory presentation skills </a:t>
            </a:r>
          </a:p>
          <a:p>
            <a:pPr>
              <a:buFontTx/>
              <a:buChar char="-"/>
            </a:pPr>
            <a:r>
              <a:rPr lang="en-GB" dirty="0"/>
              <a:t>Grammar: Verb tenses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Asssessment: End of unit written exam – 3 credits 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473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Course Overview </a:t>
            </a:r>
            <a:br>
              <a:rPr lang="en-GB" sz="2800" b="1" dirty="0"/>
            </a:br>
            <a:r>
              <a:rPr lang="en-GB" sz="2800" b="1" dirty="0"/>
              <a:t>Academic English 1: Unit 2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The English Speaking World – Research Project</a:t>
            </a:r>
          </a:p>
          <a:p>
            <a:pPr>
              <a:buFontTx/>
              <a:buChar char="-"/>
            </a:pPr>
            <a:r>
              <a:rPr lang="en-GB" dirty="0"/>
              <a:t>Listening to lectures &amp; note-taking</a:t>
            </a:r>
          </a:p>
          <a:p>
            <a:pPr>
              <a:buFontTx/>
              <a:buChar char="-"/>
            </a:pPr>
            <a:r>
              <a:rPr lang="en-GB" dirty="0"/>
              <a:t>Group and individual research project</a:t>
            </a:r>
          </a:p>
          <a:p>
            <a:pPr>
              <a:buFontTx/>
              <a:buChar char="-"/>
            </a:pPr>
            <a:r>
              <a:rPr lang="en-GB" dirty="0"/>
              <a:t>Summarising &amp; paraphrasing - avoiding plagiarism </a:t>
            </a:r>
          </a:p>
          <a:p>
            <a:pPr>
              <a:buFontTx/>
              <a:buChar char="-"/>
            </a:pPr>
            <a:r>
              <a:rPr lang="en-GB" dirty="0"/>
              <a:t>Writing a comparative report, referencing &amp; quotations</a:t>
            </a:r>
          </a:p>
          <a:p>
            <a:pPr>
              <a:buFontTx/>
              <a:buChar char="-"/>
            </a:pPr>
            <a:r>
              <a:rPr lang="en-GB" dirty="0"/>
              <a:t>Group presentation</a:t>
            </a:r>
          </a:p>
          <a:p>
            <a:pPr marL="0" indent="0">
              <a:buNone/>
            </a:pPr>
            <a:r>
              <a:rPr lang="en-GB" dirty="0"/>
              <a:t>Grammar: Comparing and contrasting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Assessment: Research, individual written report &amp; group presentation</a:t>
            </a:r>
          </a:p>
          <a:p>
            <a:pPr marL="0" indent="0">
              <a:buNone/>
            </a:pPr>
            <a:r>
              <a:rPr lang="en-GB" b="1" dirty="0"/>
              <a:t>6 Credits</a:t>
            </a:r>
          </a:p>
        </p:txBody>
      </p:sp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50674" y="365125"/>
            <a:ext cx="1924050" cy="857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6984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B2EE894E999F4E9FEEEA943E852D9E" ma:contentTypeVersion="2" ma:contentTypeDescription="Skapa ett nytt dokument." ma:contentTypeScope="" ma:versionID="6488cdc4876c1650394e64a1db02d3bb">
  <xsd:schema xmlns:xsd="http://www.w3.org/2001/XMLSchema" xmlns:xs="http://www.w3.org/2001/XMLSchema" xmlns:p="http://schemas.microsoft.com/office/2006/metadata/properties" xmlns:ns2="686bcdf1-dcb3-4a53-9784-e9c96cc28767" targetNamespace="http://schemas.microsoft.com/office/2006/metadata/properties" ma:root="true" ma:fieldsID="7b42eb49c0cbabfbde71c90481dc5822" ns2:_="">
    <xsd:import namespace="686bcdf1-dcb3-4a53-9784-e9c96cc287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df1-dcb3-4a53-9784-e9c96cc287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957140-DF6F-4154-ADED-261AA9236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bcdf1-dcb3-4a53-9784-e9c96cc287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545728-2250-4136-95B5-AAA38EA92B99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686bcdf1-dcb3-4a53-9784-e9c96cc28767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54E0E64-C785-4FFA-919D-11F0198952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681</Words>
  <Application>Microsoft Office PowerPoint</Application>
  <PresentationFormat>Widescreen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Introduction to Preparatory English 1 &amp; 2 </vt:lpstr>
      <vt:lpstr>Contents</vt:lpstr>
      <vt:lpstr>Teaching Staff </vt:lpstr>
      <vt:lpstr>General Information </vt:lpstr>
      <vt:lpstr>Learning Objectives </vt:lpstr>
      <vt:lpstr>PowerPoint Presentation</vt:lpstr>
      <vt:lpstr>Preparatory English 1  (Year) </vt:lpstr>
      <vt:lpstr>Course Overview  Academic English 1 : Unit 1  </vt:lpstr>
      <vt:lpstr>Course Overview  Academic English 1: Unit 2  </vt:lpstr>
      <vt:lpstr>Course Overview  Academic English 1: Unit 3  </vt:lpstr>
      <vt:lpstr>Course Overview  Viewpoints 1</vt:lpstr>
      <vt:lpstr>Preparatory English 2  (Semester / Year from January) </vt:lpstr>
      <vt:lpstr>Course Overview  Academic English 2 : Unit 1  </vt:lpstr>
      <vt:lpstr>Course Overview  Academic English 6:  Unit 2  </vt:lpstr>
      <vt:lpstr>Course Overview  Academic English:  Unit 3  </vt:lpstr>
      <vt:lpstr>Course Overview  Viewpoints 2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Dcruz</dc:creator>
  <cp:lastModifiedBy>Christina D'Cruz</cp:lastModifiedBy>
  <cp:revision>54</cp:revision>
  <dcterms:created xsi:type="dcterms:W3CDTF">2016-01-15T11:19:27Z</dcterms:created>
  <dcterms:modified xsi:type="dcterms:W3CDTF">2016-08-28T20:07:46Z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0x0101006FB2EE894E999F4E9FEEEA943E852D9E</vt:lpwstr>
  </property>
</Properties>
</file>