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1" r:id="rId1"/>
  </p:sldMasterIdLst>
  <p:sldIdLst>
    <p:sldId id="256" r:id="rId2"/>
    <p:sldId id="257" r:id="rId3"/>
    <p:sldId id="261" r:id="rId4"/>
    <p:sldId id="265" r:id="rId5"/>
    <p:sldId id="270" r:id="rId6"/>
    <p:sldId id="269" r:id="rId7"/>
    <p:sldId id="268" r:id="rId8"/>
    <p:sldId id="260" r:id="rId9"/>
    <p:sldId id="263" r:id="rId10"/>
    <p:sldId id="266" r:id="rId11"/>
    <p:sldId id="267" r:id="rId12"/>
  </p:sldIdLst>
  <p:sldSz cx="9144000" cy="6858000" type="screen4x3"/>
  <p:notesSz cx="9926638" cy="143557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7878"/>
    <a:srgbClr val="FFB500"/>
    <a:srgbClr val="003865"/>
    <a:srgbClr val="961B81"/>
    <a:srgbClr val="FBFBFB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3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105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8859CC-B640-4DB3-BB6F-301CDED75AAD}" type="datetimeFigureOut">
              <a:rPr lang="sv-SE" smtClean="0"/>
              <a:t>2016-07-18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61950" y="2514600"/>
            <a:ext cx="4096000" cy="1819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21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2016-07-18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390527" y="6566233"/>
            <a:ext cx="6031719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128" y="6410008"/>
            <a:ext cx="2261482" cy="25780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2718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29150" y="802701"/>
            <a:ext cx="3886200" cy="1325563"/>
          </a:xfrm>
          <a:prstGeom prst="rect">
            <a:avLst/>
          </a:prstGeo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338146"/>
            <a:ext cx="3886200" cy="38388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8859CC-B640-4DB3-BB6F-301CDED75AAD}" type="datetimeFigureOut">
              <a:rPr lang="sv-SE" smtClean="0"/>
              <a:t>2016-07-18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 userDrawn="1">
            <p:ph type="pic" idx="1"/>
          </p:nvPr>
        </p:nvSpPr>
        <p:spPr>
          <a:xfrm>
            <a:off x="390527" y="476093"/>
            <a:ext cx="3895725" cy="53698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390526" y="6560725"/>
            <a:ext cx="5879318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128" y="6410008"/>
            <a:ext cx="2261482" cy="2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29150" y="802701"/>
            <a:ext cx="3886200" cy="1325563"/>
          </a:xfrm>
          <a:prstGeom prst="rect">
            <a:avLst/>
          </a:prstGeo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338146"/>
            <a:ext cx="3886200" cy="383882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8859CC-B640-4DB3-BB6F-301CDED75AAD}" type="datetimeFigureOut">
              <a:rPr lang="sv-SE" smtClean="0"/>
              <a:t>2016-07-18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390527" y="476093"/>
            <a:ext cx="3895725" cy="53698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390527" y="6566233"/>
            <a:ext cx="6031719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128" y="6410008"/>
            <a:ext cx="2261482" cy="25780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2" y="1175280"/>
            <a:ext cx="3367127" cy="3170383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BentonSans Bold" panose="02000503000000020004" pitchFamily="50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6985" y="1153050"/>
            <a:ext cx="3366900" cy="3192613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BentonSans Bold" panose="02000503000000020004" pitchFamily="50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8859CC-B640-4DB3-BB6F-301CDED75AAD}" type="datetimeFigureOut">
              <a:rPr lang="sv-SE" smtClean="0"/>
              <a:t>2016-07-18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2571" y="2467262"/>
            <a:ext cx="2946173" cy="17788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5242688" y="2467262"/>
            <a:ext cx="3038745" cy="187840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390526" y="6560725"/>
            <a:ext cx="5879318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128" y="6410008"/>
            <a:ext cx="2261482" cy="2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2" y="1175280"/>
            <a:ext cx="3367127" cy="3170383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BentonSans Bold" panose="02000503000000020004" pitchFamily="50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6985" y="1153050"/>
            <a:ext cx="3366900" cy="3192613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BentonSans Bold" panose="02000503000000020004" pitchFamily="50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8859CC-B640-4DB3-BB6F-301CDED75AAD}" type="datetimeFigureOut">
              <a:rPr lang="sv-SE" smtClean="0"/>
              <a:t>2016-07-18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2571" y="2467261"/>
            <a:ext cx="2946173" cy="16611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5242688" y="2467262"/>
            <a:ext cx="3038745" cy="187840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6" name="Rak 7"/>
          <p:cNvCxnSpPr/>
          <p:nvPr userDrawn="1"/>
        </p:nvCxnSpPr>
        <p:spPr>
          <a:xfrm>
            <a:off x="390527" y="6566233"/>
            <a:ext cx="6031719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Bildobjekt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128" y="6410008"/>
            <a:ext cx="2261482" cy="25780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2569" y="1175280"/>
            <a:ext cx="3240000" cy="3240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BentonSans Bold" panose="02000503000000020004" pitchFamily="50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6985" y="1153050"/>
            <a:ext cx="3240000" cy="3240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BentonSans Bold" panose="02000503000000020004" pitchFamily="50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8859CC-B640-4DB3-BB6F-301CDED75AAD}" type="datetimeFigureOut">
              <a:rPr lang="sv-SE" smtClean="0"/>
              <a:t>2016-07-18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37544" y="2817859"/>
            <a:ext cx="3090050" cy="18017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5167612" y="2817859"/>
            <a:ext cx="3038745" cy="15974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390526" y="6560725"/>
            <a:ext cx="5879318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128" y="6410008"/>
            <a:ext cx="2261482" cy="2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334" y="1175274"/>
            <a:ext cx="3240000" cy="3240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BentonSans Bold" panose="02000503000000020004" pitchFamily="50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6985" y="1153050"/>
            <a:ext cx="3240000" cy="3240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BentonSans Bold" panose="02000503000000020004" pitchFamily="50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8859CC-B640-4DB3-BB6F-301CDED75AAD}" type="datetimeFigureOut">
              <a:rPr lang="sv-SE" smtClean="0"/>
              <a:t>2016-07-18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247" y="2818611"/>
            <a:ext cx="2946173" cy="30218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5167612" y="2818611"/>
            <a:ext cx="3038745" cy="30218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390527" y="6566233"/>
            <a:ext cx="6031719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128" y="6410008"/>
            <a:ext cx="2261482" cy="25780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2016-07-18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390526" y="6560725"/>
            <a:ext cx="5879318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128" y="6410008"/>
            <a:ext cx="2261482" cy="2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524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2016-07-18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390527" y="6566233"/>
            <a:ext cx="6031719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128" y="6410008"/>
            <a:ext cx="2261482" cy="25780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83092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2016-07-18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390526" y="6560725"/>
            <a:ext cx="5879318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128" y="6410008"/>
            <a:ext cx="2261482" cy="2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40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8859CC-B640-4DB3-BB6F-301CDED75AAD}" type="datetimeFigureOut">
              <a:rPr lang="sv-SE" smtClean="0"/>
              <a:t>2016-07-18</a:t>
            </a:fld>
            <a:endParaRPr lang="sv-S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306059" y="1122363"/>
            <a:ext cx="8626344" cy="2387600"/>
          </a:xfrm>
          <a:prstGeom prst="rect">
            <a:avLst/>
          </a:prstGeom>
        </p:spPr>
        <p:txBody>
          <a:bodyPr anchor="b"/>
          <a:lstStyle>
            <a:lvl1pPr algn="l">
              <a:defRPr sz="60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06059" y="3602038"/>
            <a:ext cx="862634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18" name="Rak 6"/>
          <p:cNvCxnSpPr/>
          <p:nvPr userDrawn="1"/>
        </p:nvCxnSpPr>
        <p:spPr>
          <a:xfrm>
            <a:off x="390526" y="415407"/>
            <a:ext cx="8541877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ak 7"/>
          <p:cNvCxnSpPr/>
          <p:nvPr userDrawn="1"/>
        </p:nvCxnSpPr>
        <p:spPr>
          <a:xfrm>
            <a:off x="390526" y="6560725"/>
            <a:ext cx="5879318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Bildobjekt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128" y="6410008"/>
            <a:ext cx="2261482" cy="2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956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2016-07-18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390527" y="6566233"/>
            <a:ext cx="6031719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128" y="6410008"/>
            <a:ext cx="2261482" cy="25780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4175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0525" y="476093"/>
            <a:ext cx="8349174" cy="53698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8859CC-B640-4DB3-BB6F-301CDED75AAD}" type="datetimeFigureOut">
              <a:rPr lang="sv-SE" smtClean="0"/>
              <a:t>2016-07-18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390526" y="6560725"/>
            <a:ext cx="5879318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128" y="6410008"/>
            <a:ext cx="2261482" cy="2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0525" y="476093"/>
            <a:ext cx="8349174" cy="53698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8859CC-B640-4DB3-BB6F-301CDED75AAD}" type="datetimeFigureOut">
              <a:rPr lang="sv-SE" smtClean="0"/>
              <a:t>2016-07-18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390527" y="6566233"/>
            <a:ext cx="6031719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128" y="6410008"/>
            <a:ext cx="2261482" cy="25780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5"/>
            <a:ext cx="9144000" cy="5845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8859CC-B640-4DB3-BB6F-301CDED75AAD}" type="datetimeFigureOut">
              <a:rPr lang="sv-SE" smtClean="0"/>
              <a:t>2016-07-18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390526" y="6560725"/>
            <a:ext cx="5879318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128" y="6410008"/>
            <a:ext cx="2261482" cy="2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5"/>
            <a:ext cx="9144000" cy="5845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8859CC-B640-4DB3-BB6F-301CDED75AAD}" type="datetimeFigureOut">
              <a:rPr lang="sv-SE" smtClean="0"/>
              <a:t>2016-07-18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390527" y="6566233"/>
            <a:ext cx="6031719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128" y="6410008"/>
            <a:ext cx="2261482" cy="25780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8859CC-B640-4DB3-BB6F-301CDED75AAD}" type="datetimeFigureOut">
              <a:rPr lang="sv-SE" smtClean="0"/>
              <a:t>2016-07-18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306059" y="1122363"/>
            <a:ext cx="8626344" cy="2387600"/>
          </a:xfrm>
          <a:prstGeom prst="rect">
            <a:avLst/>
          </a:prstGeo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306059" y="3602038"/>
            <a:ext cx="862634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390526" y="475096"/>
            <a:ext cx="8541878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Rak 7"/>
          <p:cNvCxnSpPr/>
          <p:nvPr userDrawn="1"/>
        </p:nvCxnSpPr>
        <p:spPr>
          <a:xfrm>
            <a:off x="390527" y="6566233"/>
            <a:ext cx="6031719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0" name="Bildobjekt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128" y="6410008"/>
            <a:ext cx="2261482" cy="25780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306059" y="1122363"/>
            <a:ext cx="8626344" cy="2387600"/>
          </a:xfrm>
          <a:prstGeom prst="rect">
            <a:avLst/>
          </a:prstGeo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306059" y="3602038"/>
            <a:ext cx="862634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390526" y="475096"/>
            <a:ext cx="8541878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Rak 7"/>
          <p:cNvCxnSpPr/>
          <p:nvPr userDrawn="1"/>
        </p:nvCxnSpPr>
        <p:spPr>
          <a:xfrm>
            <a:off x="390527" y="6566233"/>
            <a:ext cx="6031719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6" name="Bildobjekt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128" y="6410008"/>
            <a:ext cx="2261482" cy="2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8859CC-B640-4DB3-BB6F-301CDED75AAD}" type="datetimeFigureOut">
              <a:rPr lang="sv-SE" smtClean="0"/>
              <a:t>2016-07-18</a:t>
            </a:fld>
            <a:endParaRPr lang="sv-SE"/>
          </a:p>
        </p:txBody>
      </p:sp>
      <p:sp>
        <p:nvSpPr>
          <p:cNvPr id="4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46" name="Title 1"/>
          <p:cNvSpPr>
            <a:spLocks noGrp="1"/>
          </p:cNvSpPr>
          <p:nvPr>
            <p:ph type="ctrTitle" hasCustomPrompt="1"/>
          </p:nvPr>
        </p:nvSpPr>
        <p:spPr>
          <a:xfrm>
            <a:off x="306059" y="1122363"/>
            <a:ext cx="8626344" cy="2387600"/>
          </a:xfrm>
          <a:prstGeom prst="rect">
            <a:avLst/>
          </a:prstGeom>
        </p:spPr>
        <p:txBody>
          <a:bodyPr anchor="b"/>
          <a:lstStyle>
            <a:lvl1pPr algn="l">
              <a:defRPr sz="60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7" name="Subtitle 2"/>
          <p:cNvSpPr>
            <a:spLocks noGrp="1"/>
          </p:cNvSpPr>
          <p:nvPr>
            <p:ph type="subTitle" idx="1"/>
          </p:nvPr>
        </p:nvSpPr>
        <p:spPr>
          <a:xfrm>
            <a:off x="306059" y="3602038"/>
            <a:ext cx="862634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49" name="Rak 6"/>
          <p:cNvCxnSpPr/>
          <p:nvPr userDrawn="1"/>
        </p:nvCxnSpPr>
        <p:spPr>
          <a:xfrm>
            <a:off x="390526" y="415407"/>
            <a:ext cx="8541877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Rak 7"/>
          <p:cNvCxnSpPr/>
          <p:nvPr userDrawn="1"/>
        </p:nvCxnSpPr>
        <p:spPr>
          <a:xfrm>
            <a:off x="390526" y="6560725"/>
            <a:ext cx="5879318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1" name="Bildobjekt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128" y="6410008"/>
            <a:ext cx="2261482" cy="2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8859CC-B640-4DB3-BB6F-301CDED75AAD}" type="datetimeFigureOut">
              <a:rPr lang="sv-SE" smtClean="0"/>
              <a:t>2016-07-18</a:t>
            </a:fld>
            <a:endParaRPr lang="sv-SE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23" name="Title 1"/>
          <p:cNvSpPr>
            <a:spLocks noGrp="1"/>
          </p:cNvSpPr>
          <p:nvPr>
            <p:ph type="ctrTitle" hasCustomPrompt="1"/>
          </p:nvPr>
        </p:nvSpPr>
        <p:spPr>
          <a:xfrm>
            <a:off x="306059" y="1122363"/>
            <a:ext cx="8626344" cy="2387600"/>
          </a:xfrm>
          <a:prstGeom prst="rect">
            <a:avLst/>
          </a:prstGeom>
        </p:spPr>
        <p:txBody>
          <a:bodyPr anchor="b"/>
          <a:lstStyle>
            <a:lvl1pPr algn="l">
              <a:defRPr sz="60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24" name="Subtitle 2"/>
          <p:cNvSpPr>
            <a:spLocks noGrp="1"/>
          </p:cNvSpPr>
          <p:nvPr>
            <p:ph type="subTitle" idx="1"/>
          </p:nvPr>
        </p:nvSpPr>
        <p:spPr>
          <a:xfrm>
            <a:off x="306059" y="3602038"/>
            <a:ext cx="862634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26" name="Rak 6"/>
          <p:cNvCxnSpPr/>
          <p:nvPr userDrawn="1"/>
        </p:nvCxnSpPr>
        <p:spPr>
          <a:xfrm>
            <a:off x="390526" y="415407"/>
            <a:ext cx="8541877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ak 7"/>
          <p:cNvCxnSpPr/>
          <p:nvPr userDrawn="1"/>
        </p:nvCxnSpPr>
        <p:spPr>
          <a:xfrm>
            <a:off x="390526" y="6560725"/>
            <a:ext cx="5879318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Bildobjekt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128" y="6410008"/>
            <a:ext cx="2261482" cy="2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2016-07-18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390526" y="6560725"/>
            <a:ext cx="5879318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128" y="6410008"/>
            <a:ext cx="2261482" cy="2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35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2016-07-18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390527" y="6566233"/>
            <a:ext cx="6031719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128" y="6410008"/>
            <a:ext cx="2261482" cy="25780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450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2016-07-18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390526" y="6560725"/>
            <a:ext cx="5879318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128" y="6410008"/>
            <a:ext cx="2261482" cy="2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91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11480" y="365125"/>
            <a:ext cx="83743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11480" y="1825625"/>
            <a:ext cx="837438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11480" y="6356350"/>
            <a:ext cx="20726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2016-07-18</a:t>
            </a:fld>
            <a:endParaRPr lang="sv-SE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7540" y="6356350"/>
            <a:ext cx="31089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13220" y="6350952"/>
            <a:ext cx="20726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861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2" r:id="rId2"/>
    <p:sldLayoutId id="2147483681" r:id="rId3"/>
    <p:sldLayoutId id="2147483674" r:id="rId4"/>
    <p:sldLayoutId id="2147483673" r:id="rId5"/>
    <p:sldLayoutId id="2147483672" r:id="rId6"/>
    <p:sldLayoutId id="2147483704" r:id="rId7"/>
    <p:sldLayoutId id="2147483705" r:id="rId8"/>
    <p:sldLayoutId id="2147483706" r:id="rId9"/>
    <p:sldLayoutId id="2147483707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708" r:id="rId17"/>
    <p:sldLayoutId id="2147483709" r:id="rId18"/>
    <p:sldLayoutId id="2147483710" r:id="rId19"/>
    <p:sldLayoutId id="2147483711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BentonSans Bold" panose="02000503000000020004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BentonSans Medium" panose="020006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059" y="461246"/>
            <a:ext cx="8626344" cy="1019596"/>
          </a:xfrm>
        </p:spPr>
        <p:txBody>
          <a:bodyPr>
            <a:normAutofit/>
          </a:bodyPr>
          <a:lstStyle/>
          <a:p>
            <a:pPr algn="ctr"/>
            <a:r>
              <a:rPr lang="sv-SE" sz="3600" b="1" dirty="0" err="1">
                <a:latin typeface="Garamond" pitchFamily="18" charset="0"/>
              </a:rPr>
              <a:t>Guidelines</a:t>
            </a:r>
            <a:endParaRPr lang="sv-SE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059" y="1480842"/>
            <a:ext cx="8626344" cy="4005558"/>
          </a:xfrm>
        </p:spPr>
        <p:txBody>
          <a:bodyPr>
            <a:normAutofit lnSpcReduction="10000"/>
          </a:bodyPr>
          <a:lstStyle/>
          <a:p>
            <a:endParaRPr lang="en-US" altLang="sv-SE" dirty="0">
              <a:latin typeface="Garamond" pitchFamily="18" charset="0"/>
            </a:endParaRPr>
          </a:p>
          <a:p>
            <a:r>
              <a:rPr lang="en-US" altLang="sv-SE" dirty="0">
                <a:latin typeface="Garamond" pitchFamily="18" charset="0"/>
              </a:rPr>
              <a:t>Parties – strictly forbidden</a:t>
            </a:r>
          </a:p>
          <a:p>
            <a:r>
              <a:rPr lang="en-US" altLang="sv-SE" dirty="0">
                <a:latin typeface="Garamond" pitchFamily="18" charset="0"/>
              </a:rPr>
              <a:t>It should be quiet 10pm weekdays 11pm weekends</a:t>
            </a:r>
          </a:p>
          <a:p>
            <a:r>
              <a:rPr lang="en-US" altLang="sv-SE" dirty="0">
                <a:latin typeface="Garamond" pitchFamily="18" charset="0"/>
              </a:rPr>
              <a:t>Tampering with fire equipment is a criminal act and will be reported to the police</a:t>
            </a:r>
          </a:p>
          <a:p>
            <a:r>
              <a:rPr lang="en-US" altLang="sv-SE" dirty="0">
                <a:latin typeface="Garamond" pitchFamily="18" charset="0"/>
              </a:rPr>
              <a:t>If fire alarm goes off –always go outside</a:t>
            </a:r>
          </a:p>
          <a:p>
            <a:r>
              <a:rPr lang="en-US" altLang="sv-SE" dirty="0">
                <a:latin typeface="Garamond" pitchFamily="18" charset="0"/>
              </a:rPr>
              <a:t>Smoking inside – strictly forbidden</a:t>
            </a:r>
          </a:p>
          <a:p>
            <a:r>
              <a:rPr lang="en-US" altLang="sv-SE" dirty="0">
                <a:latin typeface="Garamond" pitchFamily="18" charset="0"/>
              </a:rPr>
              <a:t>Respect your fellow housemates</a:t>
            </a:r>
          </a:p>
          <a:p>
            <a:r>
              <a:rPr lang="en-US" altLang="sv-SE" dirty="0">
                <a:latin typeface="Garamond" pitchFamily="18" charset="0"/>
              </a:rPr>
              <a:t>Problems, thoughts or concerns do not hesitate to contact the Accommodation Office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941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059" y="534075"/>
            <a:ext cx="8626344" cy="1173344"/>
          </a:xfrm>
        </p:spPr>
        <p:txBody>
          <a:bodyPr/>
          <a:lstStyle/>
          <a:p>
            <a:pPr algn="ctr"/>
            <a:r>
              <a:rPr lang="sv-SE" dirty="0" err="1"/>
              <a:t>Meet</a:t>
            </a:r>
            <a:r>
              <a:rPr lang="sv-SE" dirty="0"/>
              <a:t> </a:t>
            </a:r>
            <a:r>
              <a:rPr lang="sv-SE" dirty="0" err="1"/>
              <a:t>us</a:t>
            </a:r>
            <a:r>
              <a:rPr lang="sv-SE" dirty="0"/>
              <a:t> at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323" y="2129287"/>
            <a:ext cx="8626344" cy="2564094"/>
          </a:xfrm>
        </p:spPr>
        <p:txBody>
          <a:bodyPr>
            <a:normAutofit/>
          </a:bodyPr>
          <a:lstStyle/>
          <a:p>
            <a:pPr algn="ctr"/>
            <a:r>
              <a:rPr lang="sv-SE" altLang="sv-SE" sz="6000" dirty="0"/>
              <a:t>accoservice.hj.se</a:t>
            </a:r>
          </a:p>
          <a:p>
            <a:endParaRPr lang="sv-SE" altLang="sv-SE" dirty="0"/>
          </a:p>
          <a:p>
            <a:endParaRPr lang="sv-SE" altLang="sv-SE" dirty="0"/>
          </a:p>
          <a:p>
            <a:pPr algn="ctr"/>
            <a:r>
              <a:rPr lang="sv-SE" altLang="sv-SE" dirty="0"/>
              <a:t>www.facebook.com/juaccooffice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383" y="3685269"/>
            <a:ext cx="936104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641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047" y="1173345"/>
            <a:ext cx="8626344" cy="639272"/>
          </a:xfrm>
        </p:spPr>
        <p:txBody>
          <a:bodyPr>
            <a:noAutofit/>
          </a:bodyPr>
          <a:lstStyle/>
          <a:p>
            <a:r>
              <a:rPr lang="sv-SE" sz="4000" dirty="0"/>
              <a:t>THE </a:t>
            </a:r>
            <a:r>
              <a:rPr lang="sv-SE" sz="4000" dirty="0" err="1"/>
              <a:t>Accommodation</a:t>
            </a:r>
            <a:r>
              <a:rPr lang="sv-SE" sz="4000" dirty="0"/>
              <a:t> </a:t>
            </a:r>
            <a:r>
              <a:rPr lang="sv-SE" sz="4000" dirty="0" err="1"/>
              <a:t>OFFice</a:t>
            </a:r>
            <a:endParaRPr lang="sv-S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047" y="1951262"/>
            <a:ext cx="8626344" cy="1795349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endParaRPr lang="sv-SE" sz="3200" dirty="0"/>
          </a:p>
          <a:p>
            <a:pPr algn="ctr">
              <a:lnSpc>
                <a:spcPct val="80000"/>
              </a:lnSpc>
              <a:defRPr/>
            </a:pPr>
            <a:r>
              <a:rPr lang="sv-SE" sz="3200" dirty="0"/>
              <a:t>Visit: http://accoservice.hj.se</a:t>
            </a:r>
          </a:p>
          <a:p>
            <a:pPr algn="ctr"/>
            <a:endParaRPr lang="sv-SE" b="1" dirty="0"/>
          </a:p>
          <a:p>
            <a:pPr algn="ctr"/>
            <a:endParaRPr lang="sv-SE" dirty="0"/>
          </a:p>
        </p:txBody>
      </p:sp>
      <p:pic>
        <p:nvPicPr>
          <p:cNvPr id="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664" y="3885256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5595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7440" y="793019"/>
            <a:ext cx="8626344" cy="558351"/>
          </a:xfrm>
        </p:spPr>
        <p:txBody>
          <a:bodyPr>
            <a:noAutofit/>
          </a:bodyPr>
          <a:lstStyle/>
          <a:p>
            <a:pPr algn="ctr"/>
            <a:r>
              <a:rPr lang="sv-SE" sz="3600" b="1" dirty="0">
                <a:latin typeface="Garamond" pitchFamily="18" charset="0"/>
              </a:rPr>
              <a:t>RIGHTS AND OBLIGATIONS</a:t>
            </a:r>
            <a:endParaRPr lang="sv-SE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059" y="1497027"/>
            <a:ext cx="8626344" cy="3760773"/>
          </a:xfrm>
        </p:spPr>
        <p:txBody>
          <a:bodyPr>
            <a:normAutofit fontScale="85000" lnSpcReduction="20000"/>
          </a:bodyPr>
          <a:lstStyle/>
          <a:p>
            <a:r>
              <a:rPr lang="en-US" altLang="sv-SE" sz="3200" dirty="0">
                <a:latin typeface="Garamond" pitchFamily="18" charset="0"/>
              </a:rPr>
              <a:t>Safe and secure home</a:t>
            </a:r>
          </a:p>
          <a:p>
            <a:r>
              <a:rPr lang="en-US" altLang="sv-SE" sz="3200" dirty="0">
                <a:latin typeface="Garamond" pitchFamily="18" charset="0"/>
              </a:rPr>
              <a:t>Student take own responsibility</a:t>
            </a:r>
          </a:p>
          <a:p>
            <a:r>
              <a:rPr lang="en-US" altLang="sv-SE" sz="3200" dirty="0">
                <a:latin typeface="Garamond" pitchFamily="18" charset="0"/>
              </a:rPr>
              <a:t>Single room</a:t>
            </a:r>
          </a:p>
          <a:p>
            <a:r>
              <a:rPr lang="en-US" altLang="sv-SE" sz="3200" dirty="0">
                <a:latin typeface="Garamond" pitchFamily="18" charset="0"/>
              </a:rPr>
              <a:t>Over night guests must be reported beforehand</a:t>
            </a:r>
          </a:p>
          <a:p>
            <a:r>
              <a:rPr lang="en-US" altLang="sv-SE" sz="3200" dirty="0">
                <a:latin typeface="Garamond" pitchFamily="18" charset="0"/>
              </a:rPr>
              <a:t>Student’s responsibility to keep room, common areas and kitchen clean</a:t>
            </a:r>
          </a:p>
          <a:p>
            <a:r>
              <a:rPr lang="en-US" altLang="sv-SE" sz="3200" dirty="0">
                <a:latin typeface="Garamond" pitchFamily="18" charset="0"/>
              </a:rPr>
              <a:t>Fines when not clean</a:t>
            </a:r>
          </a:p>
          <a:p>
            <a:r>
              <a:rPr lang="en-US" altLang="sv-SE" sz="3200" dirty="0">
                <a:latin typeface="Garamond" pitchFamily="18" charset="0"/>
              </a:rPr>
              <a:t>Key –personal not allowed to lend to other student</a:t>
            </a:r>
          </a:p>
          <a:p>
            <a:r>
              <a:rPr lang="en-US" altLang="sv-SE" sz="3200" dirty="0">
                <a:latin typeface="Garamond" pitchFamily="18" charset="0"/>
              </a:rPr>
              <a:t>Lost key will be charged on student</a:t>
            </a:r>
          </a:p>
          <a:p>
            <a:endParaRPr lang="sv-SE" dirty="0"/>
          </a:p>
        </p:txBody>
      </p:sp>
      <p:pic>
        <p:nvPicPr>
          <p:cNvPr id="4" name="Picture 5" descr="C:\Users\HeCa\AppData\Local\Microsoft\Windows\Temporary Internet Files\Content.IE5\I647NEXK\MC9000187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488" y="1205067"/>
            <a:ext cx="1941512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8596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059" y="523552"/>
            <a:ext cx="8626344" cy="973474"/>
          </a:xfrm>
        </p:spPr>
        <p:txBody>
          <a:bodyPr>
            <a:normAutofit/>
          </a:bodyPr>
          <a:lstStyle/>
          <a:p>
            <a:pPr algn="ctr"/>
            <a:r>
              <a:rPr lang="sv-SE" sz="3600" b="1" dirty="0" err="1">
                <a:latin typeface="Garamond" pitchFamily="18" charset="0"/>
              </a:rPr>
              <a:t>Cleaning</a:t>
            </a:r>
            <a:endParaRPr lang="sv-SE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059" y="1383737"/>
            <a:ext cx="8626344" cy="432923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sv-SE" dirty="0">
                <a:latin typeface="Garamond" pitchFamily="18" charset="0"/>
              </a:rPr>
              <a:t>A cleaning schedule is provided</a:t>
            </a:r>
          </a:p>
          <a:p>
            <a:pPr>
              <a:lnSpc>
                <a:spcPct val="80000"/>
              </a:lnSpc>
            </a:pPr>
            <a:r>
              <a:rPr lang="en-US" altLang="sv-SE" dirty="0">
                <a:latin typeface="Garamond" pitchFamily="18" charset="0"/>
              </a:rPr>
              <a:t>Up to each house to organize cleaning </a:t>
            </a:r>
          </a:p>
          <a:p>
            <a:pPr>
              <a:lnSpc>
                <a:spcPct val="80000"/>
              </a:lnSpc>
            </a:pPr>
            <a:r>
              <a:rPr lang="en-US" altLang="sv-SE" dirty="0">
                <a:latin typeface="Garamond" pitchFamily="18" charset="0"/>
              </a:rPr>
              <a:t>Responsible for the whole week not just one day</a:t>
            </a:r>
          </a:p>
          <a:p>
            <a:pPr>
              <a:lnSpc>
                <a:spcPct val="80000"/>
              </a:lnSpc>
            </a:pPr>
            <a:r>
              <a:rPr lang="sv-SE" altLang="sv-SE" dirty="0" err="1">
                <a:latin typeface="Garamond" pitchFamily="18" charset="0"/>
              </a:rPr>
              <a:t>Take</a:t>
            </a:r>
            <a:r>
              <a:rPr lang="sv-SE" altLang="sv-SE" dirty="0">
                <a:latin typeface="Garamond" pitchFamily="18" charset="0"/>
              </a:rPr>
              <a:t> the </a:t>
            </a:r>
            <a:r>
              <a:rPr lang="sv-SE" altLang="sv-SE" dirty="0" err="1">
                <a:latin typeface="Garamond" pitchFamily="18" charset="0"/>
              </a:rPr>
              <a:t>rubbish</a:t>
            </a:r>
            <a:r>
              <a:rPr lang="sv-SE" altLang="sv-SE" dirty="0">
                <a:latin typeface="Garamond" pitchFamily="18" charset="0"/>
              </a:rPr>
              <a:t> </a:t>
            </a:r>
            <a:r>
              <a:rPr lang="sv-SE" altLang="sv-SE" dirty="0" err="1">
                <a:latin typeface="Garamond" pitchFamily="18" charset="0"/>
              </a:rPr>
              <a:t>out</a:t>
            </a:r>
            <a:r>
              <a:rPr lang="sv-SE" altLang="sv-SE" dirty="0">
                <a:latin typeface="Garamond" pitchFamily="18" charset="0"/>
              </a:rPr>
              <a:t> </a:t>
            </a:r>
            <a:r>
              <a:rPr lang="sv-SE" altLang="sv-SE" dirty="0" err="1">
                <a:latin typeface="Garamond" pitchFamily="18" charset="0"/>
              </a:rPr>
              <a:t>immediately</a:t>
            </a:r>
            <a:r>
              <a:rPr lang="sv-SE" altLang="sv-SE" dirty="0">
                <a:latin typeface="Garamond" pitchFamily="18" charset="0"/>
              </a:rPr>
              <a:t> and do not </a:t>
            </a:r>
            <a:r>
              <a:rPr lang="sv-SE" altLang="sv-SE" dirty="0" err="1">
                <a:latin typeface="Garamond" pitchFamily="18" charset="0"/>
              </a:rPr>
              <a:t>move</a:t>
            </a:r>
            <a:r>
              <a:rPr lang="sv-SE" altLang="sv-SE" dirty="0">
                <a:latin typeface="Garamond" pitchFamily="18" charset="0"/>
              </a:rPr>
              <a:t> the bins</a:t>
            </a:r>
            <a:r>
              <a:rPr lang="en-US" altLang="sv-SE" dirty="0">
                <a:latin typeface="Garamond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sv-SE" dirty="0">
                <a:latin typeface="Garamond" pitchFamily="18" charset="0"/>
              </a:rPr>
              <a:t>Throw the rubbish in the bins provided by the school</a:t>
            </a:r>
          </a:p>
          <a:p>
            <a:pPr>
              <a:lnSpc>
                <a:spcPct val="80000"/>
              </a:lnSpc>
            </a:pPr>
            <a:r>
              <a:rPr lang="en-US" altLang="sv-SE" dirty="0">
                <a:latin typeface="Garamond" pitchFamily="18" charset="0"/>
              </a:rPr>
              <a:t>Dirty dishes is not included in the cleaning duties</a:t>
            </a:r>
          </a:p>
          <a:p>
            <a:pPr>
              <a:lnSpc>
                <a:spcPct val="80000"/>
              </a:lnSpc>
            </a:pPr>
            <a:r>
              <a:rPr lang="en-US" altLang="sv-SE" dirty="0">
                <a:latin typeface="Garamond" pitchFamily="18" charset="0"/>
              </a:rPr>
              <a:t>Clear the drains in the shower and kitchen</a:t>
            </a:r>
          </a:p>
          <a:p>
            <a:pPr>
              <a:lnSpc>
                <a:spcPct val="80000"/>
              </a:lnSpc>
            </a:pPr>
            <a:r>
              <a:rPr lang="en-US" altLang="sv-SE" dirty="0">
                <a:latin typeface="Garamond" pitchFamily="18" charset="0"/>
              </a:rPr>
              <a:t>Food scraps cannot be left in the sink</a:t>
            </a:r>
          </a:p>
          <a:p>
            <a:pPr>
              <a:lnSpc>
                <a:spcPct val="80000"/>
              </a:lnSpc>
            </a:pPr>
            <a:r>
              <a:rPr lang="sv-SE" altLang="sv-SE" dirty="0" err="1">
                <a:latin typeface="Garamond" pitchFamily="18" charset="0"/>
              </a:rPr>
              <a:t>Weekly</a:t>
            </a:r>
            <a:r>
              <a:rPr lang="sv-SE" altLang="sv-SE" dirty="0">
                <a:latin typeface="Garamond" pitchFamily="18" charset="0"/>
              </a:rPr>
              <a:t> </a:t>
            </a:r>
            <a:r>
              <a:rPr lang="sv-SE" altLang="sv-SE" dirty="0" err="1">
                <a:latin typeface="Garamond" pitchFamily="18" charset="0"/>
              </a:rPr>
              <a:t>inspections</a:t>
            </a:r>
            <a:r>
              <a:rPr lang="sv-SE" altLang="sv-SE" dirty="0">
                <a:latin typeface="Garamond" pitchFamily="18" charset="0"/>
              </a:rPr>
              <a:t> by </a:t>
            </a:r>
            <a:r>
              <a:rPr lang="sv-SE" altLang="sv-SE" dirty="0" err="1">
                <a:latin typeface="Garamond" pitchFamily="18" charset="0"/>
              </a:rPr>
              <a:t>staff</a:t>
            </a:r>
            <a:endParaRPr lang="sv-SE" altLang="sv-SE" dirty="0"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sv-SE" altLang="sv-SE" dirty="0" err="1">
                <a:latin typeface="Garamond" pitchFamily="18" charset="0"/>
              </a:rPr>
              <a:t>Cleaning</a:t>
            </a:r>
            <a:r>
              <a:rPr lang="sv-SE" altLang="sv-SE" dirty="0">
                <a:latin typeface="Garamond" pitchFamily="18" charset="0"/>
              </a:rPr>
              <a:t> fines</a:t>
            </a:r>
          </a:p>
        </p:txBody>
      </p:sp>
      <p:pic>
        <p:nvPicPr>
          <p:cNvPr id="4" name="Picture 5" descr="C:\Users\HeCa\AppData\Local\Microsoft\Windows\Temporary Internet Files\Content.IE5\QRFXMKL0\MP90044858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050" y="544513"/>
            <a:ext cx="2052638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2808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059" y="582561"/>
            <a:ext cx="8626344" cy="3510116"/>
          </a:xfrm>
        </p:spPr>
        <p:txBody>
          <a:bodyPr>
            <a:normAutofit/>
          </a:bodyPr>
          <a:lstStyle/>
          <a:p>
            <a:r>
              <a:rPr lang="sv-SE" sz="2800" dirty="0"/>
              <a:t>		</a:t>
            </a:r>
            <a:br>
              <a:rPr lang="sv-SE" sz="2800" dirty="0"/>
            </a:br>
            <a:r>
              <a:rPr lang="sv-SE" sz="2800" dirty="0"/>
              <a:t>Bed </a:t>
            </a:r>
            <a:r>
              <a:rPr lang="sv-SE" sz="2800" dirty="0" err="1"/>
              <a:t>sheets</a:t>
            </a:r>
            <a:r>
              <a:rPr lang="sv-SE" sz="2800" dirty="0"/>
              <a:t> must be </a:t>
            </a:r>
            <a:r>
              <a:rPr lang="sv-SE" sz="2800" dirty="0" err="1"/>
              <a:t>used</a:t>
            </a:r>
            <a:r>
              <a:rPr lang="sv-SE" sz="2800" dirty="0"/>
              <a:t>.</a:t>
            </a:r>
            <a:br>
              <a:rPr lang="sv-SE" sz="2800" dirty="0"/>
            </a:br>
            <a:br>
              <a:rPr lang="sv-SE" sz="2800" dirty="0"/>
            </a:br>
            <a:r>
              <a:rPr lang="sv-SE" sz="2400" dirty="0" err="1"/>
              <a:t>You</a:t>
            </a:r>
            <a:r>
              <a:rPr lang="sv-SE" sz="2400" dirty="0"/>
              <a:t> </a:t>
            </a:r>
            <a:r>
              <a:rPr lang="sv-SE" sz="2400" dirty="0" err="1"/>
              <a:t>need</a:t>
            </a:r>
            <a:r>
              <a:rPr lang="sv-SE" sz="2400" dirty="0"/>
              <a:t>:</a:t>
            </a:r>
            <a:br>
              <a:rPr lang="sv-SE" sz="2400" dirty="0"/>
            </a:br>
            <a:r>
              <a:rPr lang="sv-SE" sz="2400" dirty="0"/>
              <a:t>a </a:t>
            </a:r>
            <a:r>
              <a:rPr lang="sv-SE" sz="2400" dirty="0" err="1"/>
              <a:t>pillow</a:t>
            </a:r>
            <a:r>
              <a:rPr lang="sv-SE" sz="2400" dirty="0"/>
              <a:t> </a:t>
            </a:r>
            <a:r>
              <a:rPr lang="sv-SE" sz="2400" dirty="0" err="1"/>
              <a:t>case</a:t>
            </a:r>
            <a:br>
              <a:rPr lang="sv-SE" sz="2400" dirty="0"/>
            </a:br>
            <a:r>
              <a:rPr lang="sv-SE" sz="2400" dirty="0" err="1"/>
              <a:t>Sheets</a:t>
            </a:r>
            <a:br>
              <a:rPr lang="sv-SE" sz="2400" dirty="0"/>
            </a:br>
            <a:r>
              <a:rPr lang="sv-SE" sz="2400" dirty="0"/>
              <a:t>Duvet cover</a:t>
            </a:r>
            <a:br>
              <a:rPr lang="sv-SE" sz="2400" dirty="0"/>
            </a:br>
            <a:endParaRPr lang="sv-SE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9612" y="7521013"/>
            <a:ext cx="8626344" cy="1655762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1026" name="Picture 7" descr="C:\Documents and Settings\Accommodation\Local Settings\Temporary Internet Files\Content.IE5\5IWUP8CR\MC90023819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497" y="2883977"/>
            <a:ext cx="216217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3494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059" y="638630"/>
            <a:ext cx="8626344" cy="820056"/>
          </a:xfrm>
        </p:spPr>
        <p:txBody>
          <a:bodyPr>
            <a:normAutofit/>
          </a:bodyPr>
          <a:lstStyle/>
          <a:p>
            <a:r>
              <a:rPr lang="sv-SE" sz="4800" dirty="0" err="1"/>
              <a:t>LAUNDry</a:t>
            </a:r>
            <a:r>
              <a:rPr lang="sv-SE" sz="4800" dirty="0"/>
              <a:t> FACILITES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54742" y="0"/>
            <a:ext cx="390476" cy="39047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059" y="1445534"/>
            <a:ext cx="8626344" cy="5020579"/>
          </a:xfrm>
        </p:spPr>
        <p:txBody>
          <a:bodyPr>
            <a:normAutofit/>
          </a:bodyPr>
          <a:lstStyle/>
          <a:p>
            <a:r>
              <a:rPr lang="sv-SE" dirty="0"/>
              <a:t>	</a:t>
            </a:r>
          </a:p>
          <a:p>
            <a:r>
              <a:rPr lang="sv-SE" sz="1600" dirty="0"/>
              <a:t>	</a:t>
            </a:r>
            <a:r>
              <a:rPr lang="sv-SE" sz="1600" dirty="0" err="1"/>
              <a:t>Please</a:t>
            </a:r>
            <a:r>
              <a:rPr lang="sv-SE" sz="1600" dirty="0"/>
              <a:t> </a:t>
            </a:r>
            <a:r>
              <a:rPr lang="sv-SE" sz="1600" dirty="0" err="1"/>
              <a:t>use</a:t>
            </a:r>
            <a:r>
              <a:rPr lang="sv-SE" sz="1600" dirty="0"/>
              <a:t> </a:t>
            </a:r>
            <a:r>
              <a:rPr lang="sv-SE" sz="1600" dirty="0" err="1"/>
              <a:t>organic</a:t>
            </a:r>
            <a:r>
              <a:rPr lang="sv-SE" sz="1600" dirty="0"/>
              <a:t> detergents. Do not </a:t>
            </a:r>
            <a:r>
              <a:rPr lang="sv-SE" sz="1600" dirty="0" err="1"/>
              <a:t>use</a:t>
            </a:r>
            <a:r>
              <a:rPr lang="sv-SE" sz="1600" dirty="0"/>
              <a:t> </a:t>
            </a:r>
            <a:r>
              <a:rPr lang="sv-SE" sz="1600" dirty="0" err="1"/>
              <a:t>more</a:t>
            </a:r>
            <a:r>
              <a:rPr lang="sv-SE" sz="1600" dirty="0"/>
              <a:t> </a:t>
            </a:r>
            <a:r>
              <a:rPr lang="sv-SE" sz="1600" dirty="0" err="1"/>
              <a:t>than</a:t>
            </a:r>
            <a:r>
              <a:rPr lang="sv-SE" sz="1600" dirty="0"/>
              <a:t> </a:t>
            </a:r>
            <a:r>
              <a:rPr lang="sv-SE" sz="1600" dirty="0" err="1"/>
              <a:t>necessary</a:t>
            </a:r>
            <a:r>
              <a:rPr lang="sv-SE" sz="1600" dirty="0"/>
              <a:t>.</a:t>
            </a:r>
          </a:p>
          <a:p>
            <a:endParaRPr lang="sv-SE" sz="1600" dirty="0"/>
          </a:p>
          <a:p>
            <a:r>
              <a:rPr lang="sv-SE" sz="1600" dirty="0"/>
              <a:t>	</a:t>
            </a:r>
            <a:r>
              <a:rPr lang="sv-SE" sz="1600" dirty="0" err="1"/>
              <a:t>Laundry</a:t>
            </a:r>
            <a:r>
              <a:rPr lang="sv-SE" sz="1600" dirty="0"/>
              <a:t> </a:t>
            </a:r>
            <a:r>
              <a:rPr lang="sv-SE" sz="1600" dirty="0" err="1"/>
              <a:t>net</a:t>
            </a:r>
            <a:r>
              <a:rPr lang="sv-SE" sz="1600" dirty="0"/>
              <a:t> must be </a:t>
            </a:r>
            <a:r>
              <a:rPr lang="sv-SE" sz="1600" dirty="0" err="1"/>
              <a:t>used</a:t>
            </a:r>
            <a:r>
              <a:rPr lang="sv-SE" sz="1600" dirty="0"/>
              <a:t> </a:t>
            </a:r>
            <a:r>
              <a:rPr lang="sv-SE" sz="1600" dirty="0" err="1"/>
              <a:t>when</a:t>
            </a:r>
            <a:r>
              <a:rPr lang="sv-SE" sz="1600" dirty="0"/>
              <a:t> </a:t>
            </a:r>
            <a:r>
              <a:rPr lang="sv-SE" sz="1600" dirty="0" err="1"/>
              <a:t>washing</a:t>
            </a:r>
            <a:r>
              <a:rPr lang="sv-SE" sz="1600" dirty="0"/>
              <a:t> </a:t>
            </a:r>
            <a:r>
              <a:rPr lang="sv-SE" sz="1600" dirty="0" err="1"/>
              <a:t>bras</a:t>
            </a:r>
            <a:r>
              <a:rPr lang="sv-SE" sz="1600" dirty="0"/>
              <a:t>.</a:t>
            </a:r>
          </a:p>
          <a:p>
            <a:endParaRPr lang="sv-SE" sz="1600" dirty="0"/>
          </a:p>
          <a:p>
            <a:r>
              <a:rPr lang="sv-SE" sz="1600" dirty="0"/>
              <a:t>	</a:t>
            </a:r>
            <a:r>
              <a:rPr lang="sv-SE" sz="1600" dirty="0" err="1"/>
              <a:t>Wipe</a:t>
            </a:r>
            <a:r>
              <a:rPr lang="sv-SE" sz="1600" dirty="0"/>
              <a:t> the </a:t>
            </a:r>
            <a:r>
              <a:rPr lang="sv-SE" sz="1600" dirty="0" err="1"/>
              <a:t>washing</a:t>
            </a:r>
            <a:r>
              <a:rPr lang="sv-SE" sz="1600" dirty="0"/>
              <a:t> </a:t>
            </a:r>
            <a:r>
              <a:rPr lang="sv-SE" sz="1600" dirty="0" err="1"/>
              <a:t>machine</a:t>
            </a:r>
            <a:r>
              <a:rPr lang="sv-SE" sz="1600" dirty="0"/>
              <a:t>, </a:t>
            </a:r>
            <a:r>
              <a:rPr lang="sv-SE" sz="1600" dirty="0" err="1"/>
              <a:t>dryer</a:t>
            </a:r>
            <a:r>
              <a:rPr lang="sv-SE" sz="1600" dirty="0"/>
              <a:t> and </a:t>
            </a:r>
            <a:r>
              <a:rPr lang="sv-SE" sz="1600" dirty="0" err="1"/>
              <a:t>floor</a:t>
            </a:r>
            <a:r>
              <a:rPr lang="sv-SE" sz="1600" dirty="0"/>
              <a:t> </a:t>
            </a:r>
            <a:r>
              <a:rPr lang="sv-SE" sz="1600" dirty="0" err="1"/>
              <a:t>after</a:t>
            </a:r>
            <a:r>
              <a:rPr lang="sv-SE" sz="1600" dirty="0"/>
              <a:t> </a:t>
            </a:r>
            <a:r>
              <a:rPr lang="sv-SE" sz="1600" dirty="0" err="1"/>
              <a:t>using</a:t>
            </a:r>
            <a:r>
              <a:rPr lang="sv-SE" sz="1600" dirty="0"/>
              <a:t> the </a:t>
            </a:r>
            <a:r>
              <a:rPr lang="sv-SE" sz="1600" dirty="0" err="1"/>
              <a:t>laundry</a:t>
            </a:r>
            <a:r>
              <a:rPr lang="sv-SE" sz="1600" dirty="0"/>
              <a:t> </a:t>
            </a:r>
            <a:r>
              <a:rPr lang="sv-SE" sz="1600" dirty="0" err="1"/>
              <a:t>room</a:t>
            </a:r>
            <a:r>
              <a:rPr lang="sv-SE" sz="1600" dirty="0"/>
              <a:t>. </a:t>
            </a:r>
          </a:p>
          <a:p>
            <a:endParaRPr lang="sv-SE" sz="1600" dirty="0"/>
          </a:p>
          <a:p>
            <a:r>
              <a:rPr lang="sv-SE" sz="1600" dirty="0"/>
              <a:t>	The filter must be </a:t>
            </a:r>
            <a:r>
              <a:rPr lang="sv-SE" sz="1600" dirty="0" err="1"/>
              <a:t>emptied</a:t>
            </a:r>
            <a:r>
              <a:rPr lang="sv-SE" sz="1600" dirty="0"/>
              <a:t> and </a:t>
            </a:r>
            <a:r>
              <a:rPr lang="sv-SE" sz="1600" dirty="0" err="1"/>
              <a:t>cleaned</a:t>
            </a:r>
            <a:r>
              <a:rPr lang="sv-SE" sz="1600" dirty="0"/>
              <a:t> </a:t>
            </a:r>
            <a:r>
              <a:rPr lang="sv-SE" sz="1600" dirty="0" err="1"/>
              <a:t>after</a:t>
            </a:r>
            <a:r>
              <a:rPr lang="sv-SE" sz="1600" dirty="0"/>
              <a:t> </a:t>
            </a:r>
            <a:r>
              <a:rPr lang="sv-SE" sz="1600" dirty="0" err="1"/>
              <a:t>using</a:t>
            </a:r>
            <a:r>
              <a:rPr lang="sv-SE" sz="1600" dirty="0"/>
              <a:t> the </a:t>
            </a:r>
            <a:r>
              <a:rPr lang="sv-SE" sz="1600" dirty="0" err="1"/>
              <a:t>tumble</a:t>
            </a:r>
            <a:r>
              <a:rPr lang="sv-SE" sz="1600" dirty="0"/>
              <a:t> </a:t>
            </a:r>
            <a:r>
              <a:rPr lang="sv-SE" sz="1600" dirty="0" err="1"/>
              <a:t>dryer</a:t>
            </a:r>
            <a:endParaRPr lang="sv-SE" sz="1600" dirty="0"/>
          </a:p>
          <a:p>
            <a:endParaRPr lang="sv-SE" sz="1600" dirty="0"/>
          </a:p>
          <a:p>
            <a:r>
              <a:rPr lang="sv-SE" sz="1600" dirty="0"/>
              <a:t>										</a:t>
            </a:r>
          </a:p>
          <a:p>
            <a:r>
              <a:rPr lang="sv-SE" sz="1600" dirty="0" err="1"/>
              <a:t>Only</a:t>
            </a:r>
            <a:r>
              <a:rPr lang="sv-SE" sz="1600" dirty="0"/>
              <a:t> </a:t>
            </a:r>
            <a:r>
              <a:rPr lang="sv-SE" sz="1600" dirty="0" err="1"/>
              <a:t>use</a:t>
            </a:r>
            <a:r>
              <a:rPr lang="sv-SE" sz="1600" dirty="0"/>
              <a:t> </a:t>
            </a:r>
            <a:r>
              <a:rPr lang="sv-SE" sz="1600" dirty="0" err="1"/>
              <a:t>these</a:t>
            </a:r>
            <a:r>
              <a:rPr lang="sv-SE" sz="1600" dirty="0"/>
              <a:t> </a:t>
            </a:r>
            <a:r>
              <a:rPr lang="sv-SE" sz="1600" dirty="0" err="1"/>
              <a:t>when</a:t>
            </a:r>
            <a:endParaRPr lang="sv-SE" sz="1600" dirty="0"/>
          </a:p>
          <a:p>
            <a:r>
              <a:rPr lang="sv-SE" sz="1600" dirty="0" err="1"/>
              <a:t>Washing</a:t>
            </a:r>
            <a:r>
              <a:rPr lang="sv-SE" sz="1600" dirty="0"/>
              <a:t> </a:t>
            </a:r>
            <a:r>
              <a:rPr lang="sv-SE" sz="1600" dirty="0" err="1"/>
              <a:t>your</a:t>
            </a:r>
            <a:r>
              <a:rPr lang="sv-SE" sz="1600" dirty="0"/>
              <a:t> </a:t>
            </a:r>
            <a:r>
              <a:rPr lang="sv-SE" sz="1600" dirty="0" err="1"/>
              <a:t>clothes</a:t>
            </a:r>
            <a:r>
              <a:rPr lang="sv-SE" sz="1600"/>
              <a:t>.</a:t>
            </a:r>
            <a:endParaRPr lang="sv-SE" sz="1600" dirty="0"/>
          </a:p>
          <a:p>
            <a:endParaRPr lang="sv-SE" sz="1600" dirty="0"/>
          </a:p>
        </p:txBody>
      </p:sp>
      <p:pic>
        <p:nvPicPr>
          <p:cNvPr id="3074" name="Picture 3" descr="Ikon tvättmed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06" y="1560286"/>
            <a:ext cx="381000" cy="407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506" y="2358030"/>
            <a:ext cx="390476" cy="3904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506" y="3162982"/>
            <a:ext cx="390476" cy="3904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3506" y="3955823"/>
            <a:ext cx="390476" cy="390476"/>
          </a:xfrm>
          <a:prstGeom prst="rect">
            <a:avLst/>
          </a:prstGeom>
        </p:spPr>
      </p:pic>
      <p:sp>
        <p:nvSpPr>
          <p:cNvPr id="9" name="AutoShape 2" descr="Bildresultat för 60 grader tvättsymbol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16904" y="4613480"/>
            <a:ext cx="380047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1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806" y="347371"/>
            <a:ext cx="8626344" cy="1154858"/>
          </a:xfrm>
        </p:spPr>
        <p:txBody>
          <a:bodyPr/>
          <a:lstStyle/>
          <a:p>
            <a:pPr algn="ctr"/>
            <a:r>
              <a:rPr lang="sv-SE" dirty="0" err="1"/>
              <a:t>Use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TOilet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9602" y="2353809"/>
            <a:ext cx="8626344" cy="1655762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191" y="2181906"/>
            <a:ext cx="2695575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0889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059" y="566442"/>
            <a:ext cx="8626344" cy="1108609"/>
          </a:xfrm>
        </p:spPr>
        <p:txBody>
          <a:bodyPr>
            <a:normAutofit fontScale="90000"/>
          </a:bodyPr>
          <a:lstStyle/>
          <a:p>
            <a:pPr algn="ctr"/>
            <a:br>
              <a:rPr lang="sv-SE" b="1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</a:br>
            <a:br>
              <a:rPr lang="sv-SE" b="1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</a:br>
            <a:r>
              <a:rPr lang="sv-SE" b="1" dirty="0">
                <a:latin typeface="Garamond" pitchFamily="18" charset="0"/>
              </a:rPr>
              <a:t>Bed </a:t>
            </a:r>
            <a:r>
              <a:rPr lang="sv-SE" b="1" dirty="0" err="1">
                <a:latin typeface="Garamond" pitchFamily="18" charset="0"/>
              </a:rPr>
              <a:t>bugs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059" y="1983652"/>
            <a:ext cx="8626344" cy="327414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>
                <a:latin typeface="Garamond" pitchFamily="18" charset="0"/>
              </a:rPr>
              <a:t>Itchy red bites on your body, a lot like mosquito</a:t>
            </a:r>
          </a:p>
          <a:p>
            <a:pPr algn="ctr">
              <a:defRPr/>
            </a:pPr>
            <a:r>
              <a:rPr lang="en-US" dirty="0">
                <a:latin typeface="Garamond" pitchFamily="18" charset="0"/>
              </a:rPr>
              <a:t>bites, contact the Accommodation Office ASAP</a:t>
            </a:r>
          </a:p>
          <a:p>
            <a:pPr algn="ctr">
              <a:defRPr/>
            </a:pPr>
            <a:r>
              <a:rPr lang="en-US" dirty="0">
                <a:latin typeface="Garamond" pitchFamily="18" charset="0"/>
              </a:rPr>
              <a:t>The hide in corners and cavities of the bed where it is dark</a:t>
            </a:r>
          </a:p>
          <a:p>
            <a:pPr algn="ctr">
              <a:defRPr/>
            </a:pPr>
            <a:endParaRPr lang="en-US" dirty="0">
              <a:latin typeface="Garamond" pitchFamily="18" charset="0"/>
            </a:endParaRPr>
          </a:p>
          <a:p>
            <a:pPr algn="ctr">
              <a:defRPr/>
            </a:pPr>
            <a:r>
              <a:rPr lang="en-US" sz="2800" b="1" dirty="0">
                <a:latin typeface="Garamond" pitchFamily="18" charset="0"/>
              </a:rPr>
              <a:t>Very important to follow instructions </a:t>
            </a:r>
          </a:p>
          <a:p>
            <a:pPr algn="ctr">
              <a:defRPr/>
            </a:pPr>
            <a:r>
              <a:rPr lang="en-US" sz="2800" dirty="0">
                <a:latin typeface="Garamond" pitchFamily="18" charset="0"/>
              </a:rPr>
              <a:t>Contact the Accommodation Office even if you just suspect bedbugs.</a:t>
            </a:r>
          </a:p>
          <a:p>
            <a:endParaRPr lang="sv-SE" dirty="0"/>
          </a:p>
        </p:txBody>
      </p:sp>
      <p:pic>
        <p:nvPicPr>
          <p:cNvPr id="4" name="Picture 5" descr="C:\Users\HeCa\AppData\Local\Microsoft\Windows\Temporary Internet Files\Content.IE5\TH1JYS2H\MC90005316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931" y="180252"/>
            <a:ext cx="1573213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0588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059" y="515460"/>
            <a:ext cx="8626344" cy="835910"/>
          </a:xfrm>
        </p:spPr>
        <p:txBody>
          <a:bodyPr>
            <a:normAutofit/>
          </a:bodyPr>
          <a:lstStyle/>
          <a:p>
            <a:pPr algn="ctr"/>
            <a:r>
              <a:rPr lang="sv-SE" sz="4000" b="1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Internet</a:t>
            </a:r>
            <a:endParaRPr lang="sv-S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771" y="1776564"/>
            <a:ext cx="8626344" cy="3637007"/>
          </a:xfrm>
        </p:spPr>
        <p:txBody>
          <a:bodyPr>
            <a:normAutofit/>
          </a:bodyPr>
          <a:lstStyle/>
          <a:p>
            <a:r>
              <a:rPr lang="en-US" altLang="sv-SE" sz="3200" dirty="0">
                <a:latin typeface="Garamond" pitchFamily="18" charset="0"/>
              </a:rPr>
              <a:t>Internet is included in the accommodation</a:t>
            </a:r>
          </a:p>
          <a:p>
            <a:r>
              <a:rPr lang="en-US" altLang="sv-SE" sz="3200" dirty="0" err="1">
                <a:latin typeface="Garamond" pitchFamily="18" charset="0"/>
              </a:rPr>
              <a:t>WiFi</a:t>
            </a:r>
            <a:endParaRPr lang="en-US" altLang="sv-SE" sz="3200" dirty="0">
              <a:latin typeface="Garamond" pitchFamily="18" charset="0"/>
            </a:endParaRPr>
          </a:p>
          <a:p>
            <a:endParaRPr lang="en-US" altLang="sv-SE" sz="3200" dirty="0">
              <a:latin typeface="Garamond" pitchFamily="18" charset="0"/>
            </a:endParaRPr>
          </a:p>
          <a:p>
            <a:endParaRPr lang="en-US" altLang="sv-SE" sz="3200" dirty="0">
              <a:latin typeface="Garamond" pitchFamily="18" charset="0"/>
            </a:endParaRPr>
          </a:p>
          <a:p>
            <a:endParaRPr lang="en-US" altLang="sv-SE" sz="3200" dirty="0">
              <a:latin typeface="Garamond" pitchFamily="18" charset="0"/>
            </a:endParaRPr>
          </a:p>
          <a:p>
            <a:endParaRPr lang="en-US" altLang="sv-SE" sz="3200" dirty="0">
              <a:latin typeface="Garamond" pitchFamily="18" charset="0"/>
            </a:endParaRPr>
          </a:p>
          <a:p>
            <a:endParaRPr lang="en-US" altLang="sv-SE" sz="3200" dirty="0">
              <a:latin typeface="Garamond" pitchFamily="18" charset="0"/>
            </a:endParaRPr>
          </a:p>
          <a:p>
            <a:endParaRPr lang="sv-SE" dirty="0"/>
          </a:p>
        </p:txBody>
      </p:sp>
      <p:pic>
        <p:nvPicPr>
          <p:cNvPr id="4" name="Picture 6" descr="C:\Users\HeCa\AppData\Local\Microsoft\Windows\Temporary Internet Files\Content.IE5\SDF8O923\MC9003252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54428">
            <a:off x="6934200" y="466725"/>
            <a:ext cx="1582738" cy="13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2514388"/>
      </p:ext>
    </p:extLst>
  </p:cSld>
  <p:clrMapOvr>
    <a:masterClrMapping/>
  </p:clrMapOvr>
</p:sld>
</file>

<file path=ppt/theme/theme1.xml><?xml version="1.0" encoding="utf-8"?>
<a:theme xmlns:a="http://schemas.openxmlformats.org/drawingml/2006/main" name="JU Grå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1385</TotalTime>
  <Words>258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BentonSans Bold</vt:lpstr>
      <vt:lpstr>BentonSans Medium</vt:lpstr>
      <vt:lpstr>BentonSans Regular</vt:lpstr>
      <vt:lpstr>Calibri</vt:lpstr>
      <vt:lpstr>Garamond</vt:lpstr>
      <vt:lpstr>JU Grå</vt:lpstr>
      <vt:lpstr>PowerPoint Presentation</vt:lpstr>
      <vt:lpstr>THE Accommodation OFFice</vt:lpstr>
      <vt:lpstr>RIGHTS AND OBLIGATIONS</vt:lpstr>
      <vt:lpstr>Cleaning</vt:lpstr>
      <vt:lpstr>   Bed sheets must be used.  You need: a pillow case Sheets Duvet cover </vt:lpstr>
      <vt:lpstr>LAUNDry FACILITES</vt:lpstr>
      <vt:lpstr>Use of TOilet</vt:lpstr>
      <vt:lpstr>  Bed bugs</vt:lpstr>
      <vt:lpstr>Internet</vt:lpstr>
      <vt:lpstr>Guidelines</vt:lpstr>
      <vt:lpstr>Meet us at 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Susanna Grahn</cp:lastModifiedBy>
  <cp:revision>40</cp:revision>
  <cp:lastPrinted>2016-01-17T16:29:11Z</cp:lastPrinted>
  <dcterms:created xsi:type="dcterms:W3CDTF">2015-07-17T09:22:03Z</dcterms:created>
  <dcterms:modified xsi:type="dcterms:W3CDTF">2016-07-18T06:40:51Z</dcterms:modified>
</cp:coreProperties>
</file>