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4017" r:id="rId3"/>
    <p:sldId id="260" r:id="rId4"/>
    <p:sldId id="2147471670" r:id="rId5"/>
    <p:sldId id="5309" r:id="rId6"/>
    <p:sldId id="266" r:id="rId7"/>
    <p:sldId id="363" r:id="rId8"/>
    <p:sldId id="336" r:id="rId9"/>
    <p:sldId id="2147471675" r:id="rId10"/>
    <p:sldId id="427" r:id="rId11"/>
    <p:sldId id="2147471701" r:id="rId12"/>
    <p:sldId id="2147471737" r:id="rId13"/>
    <p:sldId id="369" r:id="rId14"/>
    <p:sldId id="2147471674" r:id="rId15"/>
    <p:sldId id="377" r:id="rId16"/>
    <p:sldId id="297" r:id="rId17"/>
    <p:sldId id="316" r:id="rId18"/>
    <p:sldId id="315" r:id="rId19"/>
    <p:sldId id="2147471677" r:id="rId20"/>
    <p:sldId id="2147471671"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80" d="100"/>
          <a:sy n="80" d="100"/>
        </p:scale>
        <p:origin x="100" y="44"/>
      </p:cViewPr>
      <p:guideLst/>
    </p:cSldViewPr>
  </p:slideViewPr>
  <p:notesTextViewPr>
    <p:cViewPr>
      <p:scale>
        <a:sx n="1" d="1"/>
        <a:sy n="1" d="1"/>
      </p:scale>
      <p:origin x="0" y="0"/>
    </p:cViewPr>
  </p:notesTextViewPr>
  <p:sorterViewPr>
    <p:cViewPr>
      <p:scale>
        <a:sx n="100" d="100"/>
        <a:sy n="100" d="100"/>
      </p:scale>
      <p:origin x="0" y="-3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A68BB-028C-4D67-84A2-84E772D31C39}" type="datetimeFigureOut">
              <a:rPr lang="sv-SE" smtClean="0"/>
              <a:t>2024-02-27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60836-E87B-4025-ABD3-FD8296F75F87}" type="slidenum">
              <a:rPr lang="sv-SE" smtClean="0"/>
              <a:t>‹#›</a:t>
            </a:fld>
            <a:endParaRPr lang="sv-SE"/>
          </a:p>
        </p:txBody>
      </p:sp>
    </p:spTree>
    <p:extLst>
      <p:ext uri="{BB962C8B-B14F-4D97-AF65-F5344CB8AC3E}">
        <p14:creationId xmlns:p14="http://schemas.microsoft.com/office/powerpoint/2010/main" val="251702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mcmedicine.biomedcentral.com/articles/10.1186/s12916-020-01563-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rPr>
              <a:t>Braithwaite  </a:t>
            </a:r>
            <a:r>
              <a:rPr lang="en-GB" sz="1800" dirty="0">
                <a:solidFill>
                  <a:srgbClr val="333333"/>
                </a:solidFill>
                <a:effectLst/>
                <a:latin typeface="Times New Roman" panose="02020603050405020304" pitchFamily="18" charset="0"/>
                <a:ea typeface="Calibri" panose="020F0502020204030204" pitchFamily="34" charset="0"/>
                <a:cs typeface="Calibri" panose="020F0502020204030204" pitchFamily="34" charset="0"/>
              </a:rPr>
              <a:t>. </a:t>
            </a:r>
            <a:r>
              <a:rPr lang="en-GB" sz="1800" dirty="0">
                <a:effectLst/>
                <a:latin typeface="Times New Roman" panose="02020603050405020304" pitchFamily="18" charset="0"/>
                <a:ea typeface="Calibri" panose="020F0502020204030204" pitchFamily="34" charset="0"/>
                <a:cs typeface="Calibri" panose="020F0502020204030204" pitchFamily="34" charset="0"/>
              </a:rPr>
              <a:t>Glasziou </a:t>
            </a:r>
            <a:r>
              <a:rPr lang="en-GB" sz="1800" u="sng" dirty="0">
                <a:solidFill>
                  <a:srgbClr val="0563C1"/>
                </a:solidFill>
                <a:effectLst/>
                <a:latin typeface="Times New Roman" panose="02020603050405020304" pitchFamily="18" charset="0"/>
                <a:ea typeface="Calibri" panose="020F0502020204030204" pitchFamily="34" charset="0"/>
                <a:cs typeface="Calibri" panose="020F0502020204030204" pitchFamily="34" charset="0"/>
                <a:hlinkClick r:id="rId3"/>
              </a:rPr>
              <a:t>https://bmcmedicine.biomedcentral.com/articles/10.1186/s12916-020-01563-4</a:t>
            </a:r>
            <a:endParaRPr lang="en-GB" sz="1800" dirty="0">
              <a:effectLst/>
              <a:latin typeface="Times New Roman" panose="02020603050405020304" pitchFamily="18" charset="0"/>
              <a:ea typeface="Calibri" panose="020F050202020403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Arial"/>
                <a:ea typeface="+mn-ea"/>
                <a:cs typeface="+mn-cs"/>
              </a:rPr>
              <a:t>Hardcastle, A.C.  et al. The dynamics of quality: a national panel study of evidence-based standards. Health Services and Delivery Research. 3(11) April 2015</a:t>
            </a:r>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sz="1200">
                <a:solidFill>
                  <a:schemeClr val="dk1"/>
                </a:solidFill>
                <a:latin typeface="Times New Roman"/>
                <a:ea typeface="Times New Roman"/>
                <a:cs typeface="Times New Roman"/>
                <a:sym typeface="Times New Roman"/>
              </a:rPr>
              <a:t>6</a:t>
            </a:fld>
            <a:endParaRPr sz="1200">
              <a:solidFill>
                <a:schemeClr val="dk1"/>
              </a:solidFill>
              <a:latin typeface="Times New Roman"/>
              <a:ea typeface="Times New Roman"/>
              <a:cs typeface="Times New Roman"/>
              <a:sym typeface="Times New Roman"/>
            </a:endParaRPr>
          </a:p>
        </p:txBody>
      </p:sp>
      <p:sp>
        <p:nvSpPr>
          <p:cNvPr id="926" name="Google Shape;926;p11:notes"/>
          <p:cNvSpPr>
            <a:spLocks noGrp="1" noRot="1" noChangeAspect="1"/>
          </p:cNvSpPr>
          <p:nvPr>
            <p:ph type="sldImg" idx="2"/>
          </p:nvPr>
        </p:nvSpPr>
        <p:spPr>
          <a:xfrm>
            <a:off x="38100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7" name="Google Shape;92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7213D-5B78-45E5-9998-FDB8F01D3729}" type="slidenum">
              <a:rPr lang="en-US" smtClean="0"/>
              <a:t>12</a:t>
            </a:fld>
            <a:endParaRPr lang="en-US"/>
          </a:p>
        </p:txBody>
      </p:sp>
    </p:spTree>
    <p:extLst>
      <p:ext uri="{BB962C8B-B14F-4D97-AF65-F5344CB8AC3E}">
        <p14:creationId xmlns:p14="http://schemas.microsoft.com/office/powerpoint/2010/main" val="334032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v-SE"/>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C8E0068-94C3-4687-9F06-A75DB86F551D}" type="slidenum">
              <a:rPr lang="en-US" altLang="sv-SE">
                <a:solidFill>
                  <a:srgbClr val="000000"/>
                </a:solidFill>
                <a:latin typeface="Arial" panose="020B0604020202020204" pitchFamily="34" charset="0"/>
              </a:rPr>
              <a:pPr eaLnBrk="1" hangingPunct="1">
                <a:spcBef>
                  <a:spcPct val="0"/>
                </a:spcBef>
              </a:pPr>
              <a:t>16</a:t>
            </a:fld>
            <a:endParaRPr lang="en-US" altLang="sv-SE">
              <a:solidFill>
                <a:srgbClr val="000000"/>
              </a:solidFill>
              <a:latin typeface="Arial" panose="020B0604020202020204" pitchFamily="34" charset="0"/>
            </a:endParaRPr>
          </a:p>
        </p:txBody>
      </p:sp>
    </p:spTree>
    <p:extLst>
      <p:ext uri="{BB962C8B-B14F-4D97-AF65-F5344CB8AC3E}">
        <p14:creationId xmlns:p14="http://schemas.microsoft.com/office/powerpoint/2010/main" val="12928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372B5F-733A-DD85-A496-687FDD5DBD2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62405A8-31D2-BBFB-A1CA-CAEE68A0E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75C27EC-6D3C-1B8D-5F2C-C2291826BB93}"/>
              </a:ext>
            </a:extLst>
          </p:cNvPr>
          <p:cNvSpPr>
            <a:spLocks noGrp="1"/>
          </p:cNvSpPr>
          <p:nvPr>
            <p:ph type="dt" sz="half" idx="10"/>
          </p:nvPr>
        </p:nvSpPr>
        <p:spPr/>
        <p:txBody>
          <a:bodyPr/>
          <a:lstStyle/>
          <a:p>
            <a:fld id="{272423BF-FC18-4187-A251-1556F97F1FD2}" type="datetimeFigureOut">
              <a:rPr lang="sv-SE" smtClean="0"/>
              <a:t>2024-02-26</a:t>
            </a:fld>
            <a:endParaRPr lang="sv-SE"/>
          </a:p>
        </p:txBody>
      </p:sp>
      <p:sp>
        <p:nvSpPr>
          <p:cNvPr id="5" name="Platshållare för sidfot 4">
            <a:extLst>
              <a:ext uri="{FF2B5EF4-FFF2-40B4-BE49-F238E27FC236}">
                <a16:creationId xmlns:a16="http://schemas.microsoft.com/office/drawing/2014/main" id="{BAE9AE90-10AA-068F-206F-F4A65B5466C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10C90EF-3623-01D3-130E-C1FF6E979CB3}"/>
              </a:ext>
            </a:extLst>
          </p:cNvPr>
          <p:cNvSpPr>
            <a:spLocks noGrp="1"/>
          </p:cNvSpPr>
          <p:nvPr>
            <p:ph type="sldNum" sz="quarter" idx="12"/>
          </p:nvPr>
        </p:nvSpPr>
        <p:spPr/>
        <p:txBody>
          <a:bodyPr/>
          <a:lstStyle/>
          <a:p>
            <a:fld id="{A6AE65C6-F6D6-4E77-9F38-FED0EF6A4CBC}" type="slidenum">
              <a:rPr lang="sv-SE" smtClean="0"/>
              <a:t>‹#›</a:t>
            </a:fld>
            <a:endParaRPr lang="sv-SE"/>
          </a:p>
        </p:txBody>
      </p:sp>
    </p:spTree>
    <p:extLst>
      <p:ext uri="{BB962C8B-B14F-4D97-AF65-F5344CB8AC3E}">
        <p14:creationId xmlns:p14="http://schemas.microsoft.com/office/powerpoint/2010/main" val="2318139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27927-BAE3-B3C1-670C-23BDF045135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DD5CBEC-E647-27F5-3846-80903C101AC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786C187-A225-F49E-E691-218854C386B3}"/>
              </a:ext>
            </a:extLst>
          </p:cNvPr>
          <p:cNvSpPr>
            <a:spLocks noGrp="1"/>
          </p:cNvSpPr>
          <p:nvPr>
            <p:ph type="dt" sz="half" idx="10"/>
          </p:nvPr>
        </p:nvSpPr>
        <p:spPr/>
        <p:txBody>
          <a:bodyPr/>
          <a:lstStyle/>
          <a:p>
            <a:fld id="{272423BF-FC18-4187-A251-1556F97F1FD2}" type="datetimeFigureOut">
              <a:rPr lang="sv-SE" smtClean="0"/>
              <a:t>2024-02-26</a:t>
            </a:fld>
            <a:endParaRPr lang="sv-SE"/>
          </a:p>
        </p:txBody>
      </p:sp>
      <p:sp>
        <p:nvSpPr>
          <p:cNvPr id="5" name="Platshållare för sidfot 4">
            <a:extLst>
              <a:ext uri="{FF2B5EF4-FFF2-40B4-BE49-F238E27FC236}">
                <a16:creationId xmlns:a16="http://schemas.microsoft.com/office/drawing/2014/main" id="{AF8C233D-6DB0-331A-065E-9DE0479696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7B6793-06B8-A933-81C2-73E8C61A3896}"/>
              </a:ext>
            </a:extLst>
          </p:cNvPr>
          <p:cNvSpPr>
            <a:spLocks noGrp="1"/>
          </p:cNvSpPr>
          <p:nvPr>
            <p:ph type="sldNum" sz="quarter" idx="12"/>
          </p:nvPr>
        </p:nvSpPr>
        <p:spPr/>
        <p:txBody>
          <a:bodyPr/>
          <a:lstStyle/>
          <a:p>
            <a:fld id="{A6AE65C6-F6D6-4E77-9F38-FED0EF6A4CBC}" type="slidenum">
              <a:rPr lang="sv-SE" smtClean="0"/>
              <a:t>‹#›</a:t>
            </a:fld>
            <a:endParaRPr lang="sv-SE"/>
          </a:p>
        </p:txBody>
      </p:sp>
    </p:spTree>
    <p:extLst>
      <p:ext uri="{BB962C8B-B14F-4D97-AF65-F5344CB8AC3E}">
        <p14:creationId xmlns:p14="http://schemas.microsoft.com/office/powerpoint/2010/main" val="234056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641A4437-9D5F-AE65-7343-F62E6F5DC7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BB99D6-96B9-DE9A-D362-A2DEDEDF283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BB186C9-5591-F327-FD19-4C33278FCE9A}"/>
              </a:ext>
            </a:extLst>
          </p:cNvPr>
          <p:cNvSpPr>
            <a:spLocks noGrp="1"/>
          </p:cNvSpPr>
          <p:nvPr>
            <p:ph type="dt" sz="half" idx="10"/>
          </p:nvPr>
        </p:nvSpPr>
        <p:spPr/>
        <p:txBody>
          <a:bodyPr/>
          <a:lstStyle/>
          <a:p>
            <a:fld id="{272423BF-FC18-4187-A251-1556F97F1FD2}" type="datetimeFigureOut">
              <a:rPr lang="sv-SE" smtClean="0"/>
              <a:t>2024-02-26</a:t>
            </a:fld>
            <a:endParaRPr lang="sv-SE"/>
          </a:p>
        </p:txBody>
      </p:sp>
      <p:sp>
        <p:nvSpPr>
          <p:cNvPr id="5" name="Platshållare för sidfot 4">
            <a:extLst>
              <a:ext uri="{FF2B5EF4-FFF2-40B4-BE49-F238E27FC236}">
                <a16:creationId xmlns:a16="http://schemas.microsoft.com/office/drawing/2014/main" id="{298003A4-85A8-A51F-B663-1D89D7DD63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14E3CAA-C28A-696F-108E-9B3C22B979C6}"/>
              </a:ext>
            </a:extLst>
          </p:cNvPr>
          <p:cNvSpPr>
            <a:spLocks noGrp="1"/>
          </p:cNvSpPr>
          <p:nvPr>
            <p:ph type="sldNum" sz="quarter" idx="12"/>
          </p:nvPr>
        </p:nvSpPr>
        <p:spPr/>
        <p:txBody>
          <a:bodyPr/>
          <a:lstStyle/>
          <a:p>
            <a:fld id="{A6AE65C6-F6D6-4E77-9F38-FED0EF6A4CBC}" type="slidenum">
              <a:rPr lang="sv-SE" smtClean="0"/>
              <a:t>‹#›</a:t>
            </a:fld>
            <a:endParaRPr lang="sv-SE"/>
          </a:p>
        </p:txBody>
      </p:sp>
    </p:spTree>
    <p:extLst>
      <p:ext uri="{BB962C8B-B14F-4D97-AF65-F5344CB8AC3E}">
        <p14:creationId xmlns:p14="http://schemas.microsoft.com/office/powerpoint/2010/main" val="425894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to/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mall för rubrikformat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800"/>
              </a:spcAft>
              <a:buFontTx/>
              <a:buNone/>
              <a:defRPr sz="2200"/>
            </a:lvl1pPr>
            <a:lvl2pPr>
              <a:lnSpc>
                <a:spcPct val="100000"/>
              </a:lnSpc>
              <a:spcAft>
                <a:spcPts val="1800"/>
              </a:spcAft>
              <a:defRPr sz="2200"/>
            </a:lvl2pPr>
            <a:lvl3pPr>
              <a:lnSpc>
                <a:spcPct val="100000"/>
              </a:lnSpc>
              <a:spcAft>
                <a:spcPts val="1800"/>
              </a:spcAft>
              <a:defRPr sz="2200"/>
            </a:lvl3pPr>
            <a:lvl4pPr>
              <a:lnSpc>
                <a:spcPct val="100000"/>
              </a:lnSpc>
              <a:spcAft>
                <a:spcPts val="1800"/>
              </a:spcAft>
              <a:defRPr sz="2200"/>
            </a:lvl4pPr>
            <a:lvl5pPr>
              <a:lnSpc>
                <a:spcPct val="100000"/>
              </a:lnSpc>
              <a:spcAft>
                <a:spcPts val="1800"/>
              </a:spcAft>
              <a:defRPr sz="2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4842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mall för rubrikformat</a:t>
            </a:r>
            <a:endParaRPr lang="sv-SE" dirty="0"/>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pic>
        <p:nvPicPr>
          <p:cNvPr id="3" name="Bildobjekt 5">
            <a:extLst>
              <a:ext uri="{FF2B5EF4-FFF2-40B4-BE49-F238E27FC236}">
                <a16:creationId xmlns:a16="http://schemas.microsoft.com/office/drawing/2014/main" id="{08905ADF-CD43-F64B-0FB3-F273270673E9}"/>
              </a:ext>
            </a:extLst>
          </p:cNvPr>
          <p:cNvPicPr>
            <a:picLocks noChangeAspect="1"/>
          </p:cNvPicPr>
          <p:nvPr userDrawn="1"/>
        </p:nvPicPr>
        <p:blipFill>
          <a:blip r:embed="rId2"/>
          <a:stretch>
            <a:fillRect/>
          </a:stretch>
        </p:blipFill>
        <p:spPr>
          <a:xfrm>
            <a:off x="10668000" y="5873245"/>
            <a:ext cx="1323532" cy="848230"/>
          </a:xfrm>
          <a:prstGeom prst="rect">
            <a:avLst/>
          </a:prstGeom>
        </p:spPr>
      </p:pic>
    </p:spTree>
    <p:extLst>
      <p:ext uri="{BB962C8B-B14F-4D97-AF65-F5344CB8AC3E}">
        <p14:creationId xmlns:p14="http://schemas.microsoft.com/office/powerpoint/2010/main" val="1352591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296000" y="1411200"/>
            <a:ext cx="9696000" cy="648000"/>
          </a:xfrm>
          <a:prstGeom prst="rect">
            <a:avLst/>
          </a:prstGeom>
        </p:spPr>
        <p:txBody>
          <a:bodyPr anchor="t"/>
          <a:lstStyle/>
          <a:p>
            <a:r>
              <a:rPr lang="sv-SE" dirty="0"/>
              <a:t>Klicka här för att ändra format</a:t>
            </a:r>
          </a:p>
        </p:txBody>
      </p:sp>
      <p:sp>
        <p:nvSpPr>
          <p:cNvPr id="12" name="Platshållare för text 11"/>
          <p:cNvSpPr>
            <a:spLocks noGrp="1"/>
          </p:cNvSpPr>
          <p:nvPr>
            <p:ph type="body" sz="quarter" idx="14"/>
          </p:nvPr>
        </p:nvSpPr>
        <p:spPr>
          <a:xfrm>
            <a:off x="1295467" y="2782800"/>
            <a:ext cx="9696451" cy="2662424"/>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49206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74821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örstasida med bild">
    <p:spTree>
      <p:nvGrpSpPr>
        <p:cNvPr id="1" name=""/>
        <p:cNvGrpSpPr/>
        <p:nvPr/>
      </p:nvGrpSpPr>
      <p:grpSpPr>
        <a:xfrm>
          <a:off x="0" y="0"/>
          <a:ext cx="0" cy="0"/>
          <a:chOff x="0" y="0"/>
          <a:chExt cx="0" cy="0"/>
        </a:xfrm>
      </p:grpSpPr>
      <p:sp>
        <p:nvSpPr>
          <p:cNvPr id="2" name="Rubrik 1"/>
          <p:cNvSpPr>
            <a:spLocks noGrp="1"/>
          </p:cNvSpPr>
          <p:nvPr>
            <p:ph type="ctrTitle"/>
          </p:nvPr>
        </p:nvSpPr>
        <p:spPr>
          <a:xfrm>
            <a:off x="6192000" y="1800000"/>
            <a:ext cx="5472000" cy="1310400"/>
          </a:xfrm>
        </p:spPr>
        <p:txBody>
          <a:bodyPr anchor="t"/>
          <a:lstStyle>
            <a:lvl1pPr>
              <a:defRPr sz="2250"/>
            </a:lvl1pPr>
          </a:lstStyle>
          <a:p>
            <a:r>
              <a:rPr lang="sv-SE" dirty="0"/>
              <a:t>Klicka här för att ändra format</a:t>
            </a:r>
          </a:p>
        </p:txBody>
      </p:sp>
      <p:sp>
        <p:nvSpPr>
          <p:cNvPr id="3" name="Underrubrik 2"/>
          <p:cNvSpPr>
            <a:spLocks noGrp="1"/>
          </p:cNvSpPr>
          <p:nvPr>
            <p:ph type="subTitle" idx="1"/>
          </p:nvPr>
        </p:nvSpPr>
        <p:spPr>
          <a:xfrm>
            <a:off x="6288000" y="3348000"/>
            <a:ext cx="5472000" cy="1310400"/>
          </a:xfrm>
        </p:spPr>
        <p:txBody>
          <a:bodyPr/>
          <a:lstStyle>
            <a:lvl1pPr marL="0" indent="0" algn="l">
              <a:buNone/>
              <a:defRPr sz="1125">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sv-SE" dirty="0"/>
              <a:t>Klicka här för att ändra format på underrubrik i bakgrunden</a:t>
            </a:r>
          </a:p>
        </p:txBody>
      </p:sp>
      <p:sp>
        <p:nvSpPr>
          <p:cNvPr id="9" name="Line 11"/>
          <p:cNvSpPr>
            <a:spLocks noChangeShapeType="1"/>
          </p:cNvSpPr>
          <p:nvPr/>
        </p:nvSpPr>
        <p:spPr bwMode="auto">
          <a:xfrm>
            <a:off x="6096000" y="5949950"/>
            <a:ext cx="5568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013"/>
          </a:p>
        </p:txBody>
      </p:sp>
      <p:sp>
        <p:nvSpPr>
          <p:cNvPr id="10" name="Line 11"/>
          <p:cNvSpPr>
            <a:spLocks noChangeShapeType="1"/>
          </p:cNvSpPr>
          <p:nvPr userDrawn="1"/>
        </p:nvSpPr>
        <p:spPr bwMode="auto">
          <a:xfrm>
            <a:off x="6096000" y="5949950"/>
            <a:ext cx="5568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sz="1013"/>
          </a:p>
        </p:txBody>
      </p:sp>
      <p:sp>
        <p:nvSpPr>
          <p:cNvPr id="8" name="Platshållare för bild 7"/>
          <p:cNvSpPr>
            <a:spLocks noGrp="1"/>
          </p:cNvSpPr>
          <p:nvPr>
            <p:ph type="pic" sz="quarter" idx="17" hasCustomPrompt="1"/>
          </p:nvPr>
        </p:nvSpPr>
        <p:spPr>
          <a:xfrm>
            <a:off x="-1" y="856800"/>
            <a:ext cx="5616000" cy="6021288"/>
          </a:xfrm>
        </p:spPr>
        <p:txBody>
          <a:bodyPr/>
          <a:lstStyle>
            <a:lvl1pPr marL="0" indent="0">
              <a:buNone/>
              <a:defRPr/>
            </a:lvl1pPr>
          </a:lstStyle>
          <a:p>
            <a:r>
              <a:rPr lang="sv-SE" dirty="0"/>
              <a:t>För att infoga bild: </a:t>
            </a:r>
            <a:br>
              <a:rPr lang="sv-SE" dirty="0"/>
            </a:br>
            <a:r>
              <a:rPr lang="sv-SE" dirty="0"/>
              <a:t>1) Klicka här för att markera bildramen. </a:t>
            </a:r>
            <a:br>
              <a:rPr lang="sv-SE" dirty="0"/>
            </a:br>
            <a:r>
              <a:rPr lang="sv-SE" dirty="0"/>
              <a:t>2a) Välj bild från "Bildbank": Klicka på knappen ”Bildbank” i verktygsfältet ovan. </a:t>
            </a:r>
            <a:br>
              <a:rPr lang="sv-SE" dirty="0"/>
            </a:br>
            <a:r>
              <a:rPr lang="sv-SE" dirty="0"/>
              <a:t>2b) Välj bild från egen hårddisk: Klicka på ikonen nedan.</a:t>
            </a:r>
          </a:p>
        </p:txBody>
      </p:sp>
    </p:spTree>
    <p:extLst>
      <p:ext uri="{BB962C8B-B14F-4D97-AF65-F5344CB8AC3E}">
        <p14:creationId xmlns:p14="http://schemas.microsoft.com/office/powerpoint/2010/main" val="363847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F2A293-42C5-D80E-9A5D-AAE67165FC6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82A14ED-4F7A-8D45-30CA-D33832CB081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FE1A51B-69C7-76CB-EF01-315A8FF74A01}"/>
              </a:ext>
            </a:extLst>
          </p:cNvPr>
          <p:cNvSpPr>
            <a:spLocks noGrp="1"/>
          </p:cNvSpPr>
          <p:nvPr>
            <p:ph type="dt" sz="half" idx="10"/>
          </p:nvPr>
        </p:nvSpPr>
        <p:spPr/>
        <p:txBody>
          <a:bodyPr/>
          <a:lstStyle/>
          <a:p>
            <a:fld id="{272423BF-FC18-4187-A251-1556F97F1FD2}" type="datetimeFigureOut">
              <a:rPr lang="sv-SE" smtClean="0"/>
              <a:t>2024-02-26</a:t>
            </a:fld>
            <a:endParaRPr lang="sv-SE"/>
          </a:p>
        </p:txBody>
      </p:sp>
      <p:sp>
        <p:nvSpPr>
          <p:cNvPr id="5" name="Platshållare för sidfot 4">
            <a:extLst>
              <a:ext uri="{FF2B5EF4-FFF2-40B4-BE49-F238E27FC236}">
                <a16:creationId xmlns:a16="http://schemas.microsoft.com/office/drawing/2014/main" id="{6EA0DAC3-133E-2ABA-A8E9-AF1ED0E6AB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3FC5C31-EA39-C6A2-A1DB-F8E60E3719AD}"/>
              </a:ext>
            </a:extLst>
          </p:cNvPr>
          <p:cNvSpPr>
            <a:spLocks noGrp="1"/>
          </p:cNvSpPr>
          <p:nvPr>
            <p:ph type="sldNum" sz="quarter" idx="12"/>
          </p:nvPr>
        </p:nvSpPr>
        <p:spPr/>
        <p:txBody>
          <a:bodyPr/>
          <a:lstStyle/>
          <a:p>
            <a:fld id="{A6AE65C6-F6D6-4E77-9F38-FED0EF6A4CBC}" type="slidenum">
              <a:rPr lang="sv-SE" smtClean="0"/>
              <a:t>‹#›</a:t>
            </a:fld>
            <a:endParaRPr lang="sv-SE"/>
          </a:p>
        </p:txBody>
      </p:sp>
    </p:spTree>
    <p:extLst>
      <p:ext uri="{BB962C8B-B14F-4D97-AF65-F5344CB8AC3E}">
        <p14:creationId xmlns:p14="http://schemas.microsoft.com/office/powerpoint/2010/main" val="352025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971793-15BE-A028-BD48-8614419E216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F506C7C-2651-1847-C182-33EBC64FB8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B59B4B7-0BF2-8510-110D-D145FD67E89D}"/>
              </a:ext>
            </a:extLst>
          </p:cNvPr>
          <p:cNvSpPr>
            <a:spLocks noGrp="1"/>
          </p:cNvSpPr>
          <p:nvPr>
            <p:ph type="dt" sz="half" idx="10"/>
          </p:nvPr>
        </p:nvSpPr>
        <p:spPr/>
        <p:txBody>
          <a:bodyPr/>
          <a:lstStyle/>
          <a:p>
            <a:fld id="{272423BF-FC18-4187-A251-1556F97F1FD2}" type="datetimeFigureOut">
              <a:rPr lang="sv-SE" smtClean="0"/>
              <a:t>2024-02-26</a:t>
            </a:fld>
            <a:endParaRPr lang="sv-SE"/>
          </a:p>
        </p:txBody>
      </p:sp>
      <p:sp>
        <p:nvSpPr>
          <p:cNvPr id="5" name="Platshållare för sidfot 4">
            <a:extLst>
              <a:ext uri="{FF2B5EF4-FFF2-40B4-BE49-F238E27FC236}">
                <a16:creationId xmlns:a16="http://schemas.microsoft.com/office/drawing/2014/main" id="{38CF0BAA-C07F-1847-0008-AD9F2D5EF3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3329519-2933-C558-7F79-B10343F4F11A}"/>
              </a:ext>
            </a:extLst>
          </p:cNvPr>
          <p:cNvSpPr>
            <a:spLocks noGrp="1"/>
          </p:cNvSpPr>
          <p:nvPr>
            <p:ph type="sldNum" sz="quarter" idx="12"/>
          </p:nvPr>
        </p:nvSpPr>
        <p:spPr/>
        <p:txBody>
          <a:bodyPr/>
          <a:lstStyle/>
          <a:p>
            <a:fld id="{A6AE65C6-F6D6-4E77-9F38-FED0EF6A4CBC}" type="slidenum">
              <a:rPr lang="sv-SE" smtClean="0"/>
              <a:t>‹#›</a:t>
            </a:fld>
            <a:endParaRPr lang="sv-SE"/>
          </a:p>
        </p:txBody>
      </p:sp>
    </p:spTree>
    <p:extLst>
      <p:ext uri="{BB962C8B-B14F-4D97-AF65-F5344CB8AC3E}">
        <p14:creationId xmlns:p14="http://schemas.microsoft.com/office/powerpoint/2010/main" val="179243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B65FB-4CE0-4BB3-6A67-380F23FEE98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A7C0FF5-F8FA-1C51-35D8-4BF9119255C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2573050-4C92-EB25-4C24-F4171C807AA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97C1E84-59C6-4A0F-2AF4-C04BB150B0EE}"/>
              </a:ext>
            </a:extLst>
          </p:cNvPr>
          <p:cNvSpPr>
            <a:spLocks noGrp="1"/>
          </p:cNvSpPr>
          <p:nvPr>
            <p:ph type="dt" sz="half" idx="10"/>
          </p:nvPr>
        </p:nvSpPr>
        <p:spPr/>
        <p:txBody>
          <a:bodyPr/>
          <a:lstStyle/>
          <a:p>
            <a:fld id="{272423BF-FC18-4187-A251-1556F97F1FD2}" type="datetimeFigureOut">
              <a:rPr lang="sv-SE" smtClean="0"/>
              <a:t>2024-02-26</a:t>
            </a:fld>
            <a:endParaRPr lang="sv-SE"/>
          </a:p>
        </p:txBody>
      </p:sp>
      <p:sp>
        <p:nvSpPr>
          <p:cNvPr id="6" name="Platshållare för sidfot 5">
            <a:extLst>
              <a:ext uri="{FF2B5EF4-FFF2-40B4-BE49-F238E27FC236}">
                <a16:creationId xmlns:a16="http://schemas.microsoft.com/office/drawing/2014/main" id="{A30267EB-3753-5358-3275-D4F54564900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4F2ACB0-CEDC-078D-C7DF-9709535980C4}"/>
              </a:ext>
            </a:extLst>
          </p:cNvPr>
          <p:cNvSpPr>
            <a:spLocks noGrp="1"/>
          </p:cNvSpPr>
          <p:nvPr>
            <p:ph type="sldNum" sz="quarter" idx="12"/>
          </p:nvPr>
        </p:nvSpPr>
        <p:spPr/>
        <p:txBody>
          <a:bodyPr/>
          <a:lstStyle/>
          <a:p>
            <a:fld id="{A6AE65C6-F6D6-4E77-9F38-FED0EF6A4CBC}" type="slidenum">
              <a:rPr lang="sv-SE" smtClean="0"/>
              <a:t>‹#›</a:t>
            </a:fld>
            <a:endParaRPr lang="sv-SE"/>
          </a:p>
        </p:txBody>
      </p:sp>
    </p:spTree>
    <p:extLst>
      <p:ext uri="{BB962C8B-B14F-4D97-AF65-F5344CB8AC3E}">
        <p14:creationId xmlns:p14="http://schemas.microsoft.com/office/powerpoint/2010/main" val="100448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E3DD04-7CFF-3D34-2D41-A26ECFE45A3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8925302-36F8-C9E2-A2DD-1604CEDDA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E2B05F4-6BF2-AAF6-92B7-00F4531B396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2E38739-823F-2E7D-C610-149E2DE08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C00C4B9-93C6-78E8-FAF2-53D1A0A2341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82D391E-C13F-1688-2F11-493C6DE2CECE}"/>
              </a:ext>
            </a:extLst>
          </p:cNvPr>
          <p:cNvSpPr>
            <a:spLocks noGrp="1"/>
          </p:cNvSpPr>
          <p:nvPr>
            <p:ph type="dt" sz="half" idx="10"/>
          </p:nvPr>
        </p:nvSpPr>
        <p:spPr/>
        <p:txBody>
          <a:bodyPr/>
          <a:lstStyle/>
          <a:p>
            <a:fld id="{272423BF-FC18-4187-A251-1556F97F1FD2}" type="datetimeFigureOut">
              <a:rPr lang="sv-SE" smtClean="0"/>
              <a:t>2024-02-26</a:t>
            </a:fld>
            <a:endParaRPr lang="sv-SE"/>
          </a:p>
        </p:txBody>
      </p:sp>
      <p:sp>
        <p:nvSpPr>
          <p:cNvPr id="8" name="Platshållare för sidfot 7">
            <a:extLst>
              <a:ext uri="{FF2B5EF4-FFF2-40B4-BE49-F238E27FC236}">
                <a16:creationId xmlns:a16="http://schemas.microsoft.com/office/drawing/2014/main" id="{1B026867-8AD2-965C-13B2-03B1185731C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16918D0-7C81-6E89-32E5-3FFDAA46FBA7}"/>
              </a:ext>
            </a:extLst>
          </p:cNvPr>
          <p:cNvSpPr>
            <a:spLocks noGrp="1"/>
          </p:cNvSpPr>
          <p:nvPr>
            <p:ph type="sldNum" sz="quarter" idx="12"/>
          </p:nvPr>
        </p:nvSpPr>
        <p:spPr/>
        <p:txBody>
          <a:bodyPr/>
          <a:lstStyle/>
          <a:p>
            <a:fld id="{A6AE65C6-F6D6-4E77-9F38-FED0EF6A4CBC}" type="slidenum">
              <a:rPr lang="sv-SE" smtClean="0"/>
              <a:t>‹#›</a:t>
            </a:fld>
            <a:endParaRPr lang="sv-SE"/>
          </a:p>
        </p:txBody>
      </p:sp>
    </p:spTree>
    <p:extLst>
      <p:ext uri="{BB962C8B-B14F-4D97-AF65-F5344CB8AC3E}">
        <p14:creationId xmlns:p14="http://schemas.microsoft.com/office/powerpoint/2010/main" val="241152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EC24EF-08D1-1D82-DDFD-1618E914A74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C73F2BB-F918-13D1-0DAC-51C09A15C3E4}"/>
              </a:ext>
            </a:extLst>
          </p:cNvPr>
          <p:cNvSpPr>
            <a:spLocks noGrp="1"/>
          </p:cNvSpPr>
          <p:nvPr>
            <p:ph type="dt" sz="half" idx="10"/>
          </p:nvPr>
        </p:nvSpPr>
        <p:spPr/>
        <p:txBody>
          <a:bodyPr/>
          <a:lstStyle/>
          <a:p>
            <a:fld id="{272423BF-FC18-4187-A251-1556F97F1FD2}" type="datetimeFigureOut">
              <a:rPr lang="sv-SE" smtClean="0"/>
              <a:t>2024-02-26</a:t>
            </a:fld>
            <a:endParaRPr lang="sv-SE"/>
          </a:p>
        </p:txBody>
      </p:sp>
      <p:sp>
        <p:nvSpPr>
          <p:cNvPr id="4" name="Platshållare för sidfot 3">
            <a:extLst>
              <a:ext uri="{FF2B5EF4-FFF2-40B4-BE49-F238E27FC236}">
                <a16:creationId xmlns:a16="http://schemas.microsoft.com/office/drawing/2014/main" id="{AFA1F8DC-A94F-4EEF-B21D-40965389FA1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3DF5F3A-D79F-AC01-C32D-1144ABB26B2C}"/>
              </a:ext>
            </a:extLst>
          </p:cNvPr>
          <p:cNvSpPr>
            <a:spLocks noGrp="1"/>
          </p:cNvSpPr>
          <p:nvPr>
            <p:ph type="sldNum" sz="quarter" idx="12"/>
          </p:nvPr>
        </p:nvSpPr>
        <p:spPr/>
        <p:txBody>
          <a:bodyPr/>
          <a:lstStyle/>
          <a:p>
            <a:fld id="{A6AE65C6-F6D6-4E77-9F38-FED0EF6A4CBC}" type="slidenum">
              <a:rPr lang="sv-SE" smtClean="0"/>
              <a:t>‹#›</a:t>
            </a:fld>
            <a:endParaRPr lang="sv-SE"/>
          </a:p>
        </p:txBody>
      </p:sp>
    </p:spTree>
    <p:extLst>
      <p:ext uri="{BB962C8B-B14F-4D97-AF65-F5344CB8AC3E}">
        <p14:creationId xmlns:p14="http://schemas.microsoft.com/office/powerpoint/2010/main" val="400727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00BC81B-2F2C-A968-D157-8A3F2EDDED0A}"/>
              </a:ext>
            </a:extLst>
          </p:cNvPr>
          <p:cNvSpPr>
            <a:spLocks noGrp="1"/>
          </p:cNvSpPr>
          <p:nvPr>
            <p:ph type="dt" sz="half" idx="10"/>
          </p:nvPr>
        </p:nvSpPr>
        <p:spPr/>
        <p:txBody>
          <a:bodyPr/>
          <a:lstStyle/>
          <a:p>
            <a:fld id="{272423BF-FC18-4187-A251-1556F97F1FD2}" type="datetimeFigureOut">
              <a:rPr lang="sv-SE" smtClean="0"/>
              <a:t>2024-02-26</a:t>
            </a:fld>
            <a:endParaRPr lang="sv-SE"/>
          </a:p>
        </p:txBody>
      </p:sp>
      <p:sp>
        <p:nvSpPr>
          <p:cNvPr id="3" name="Platshållare för sidfot 2">
            <a:extLst>
              <a:ext uri="{FF2B5EF4-FFF2-40B4-BE49-F238E27FC236}">
                <a16:creationId xmlns:a16="http://schemas.microsoft.com/office/drawing/2014/main" id="{BFC84BB1-BDBA-21DE-9708-3266E8834FE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54AC934-F4FE-BE6C-18FA-FC99FC98569F}"/>
              </a:ext>
            </a:extLst>
          </p:cNvPr>
          <p:cNvSpPr>
            <a:spLocks noGrp="1"/>
          </p:cNvSpPr>
          <p:nvPr>
            <p:ph type="sldNum" sz="quarter" idx="12"/>
          </p:nvPr>
        </p:nvSpPr>
        <p:spPr/>
        <p:txBody>
          <a:bodyPr/>
          <a:lstStyle/>
          <a:p>
            <a:fld id="{A6AE65C6-F6D6-4E77-9F38-FED0EF6A4CBC}" type="slidenum">
              <a:rPr lang="sv-SE" smtClean="0"/>
              <a:t>‹#›</a:t>
            </a:fld>
            <a:endParaRPr lang="sv-SE"/>
          </a:p>
        </p:txBody>
      </p:sp>
    </p:spTree>
    <p:extLst>
      <p:ext uri="{BB962C8B-B14F-4D97-AF65-F5344CB8AC3E}">
        <p14:creationId xmlns:p14="http://schemas.microsoft.com/office/powerpoint/2010/main" val="229873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E95ACB-D533-E07A-8285-16191EC1C99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1E2186D-0D53-98A6-1A9C-22B0FF4AD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A2F20B7-1751-AE76-DEB0-4F35E8C91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E3F3410-4D93-C908-69DF-BBDA00F65AC8}"/>
              </a:ext>
            </a:extLst>
          </p:cNvPr>
          <p:cNvSpPr>
            <a:spLocks noGrp="1"/>
          </p:cNvSpPr>
          <p:nvPr>
            <p:ph type="dt" sz="half" idx="10"/>
          </p:nvPr>
        </p:nvSpPr>
        <p:spPr/>
        <p:txBody>
          <a:bodyPr/>
          <a:lstStyle/>
          <a:p>
            <a:fld id="{272423BF-FC18-4187-A251-1556F97F1FD2}" type="datetimeFigureOut">
              <a:rPr lang="sv-SE" smtClean="0"/>
              <a:t>2024-02-26</a:t>
            </a:fld>
            <a:endParaRPr lang="sv-SE"/>
          </a:p>
        </p:txBody>
      </p:sp>
      <p:sp>
        <p:nvSpPr>
          <p:cNvPr id="6" name="Platshållare för sidfot 5">
            <a:extLst>
              <a:ext uri="{FF2B5EF4-FFF2-40B4-BE49-F238E27FC236}">
                <a16:creationId xmlns:a16="http://schemas.microsoft.com/office/drawing/2014/main" id="{013DA943-A963-453C-8650-DEC7C4E88C2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001A971-D668-4A40-60F3-1639B1E238AE}"/>
              </a:ext>
            </a:extLst>
          </p:cNvPr>
          <p:cNvSpPr>
            <a:spLocks noGrp="1"/>
          </p:cNvSpPr>
          <p:nvPr>
            <p:ph type="sldNum" sz="quarter" idx="12"/>
          </p:nvPr>
        </p:nvSpPr>
        <p:spPr/>
        <p:txBody>
          <a:bodyPr/>
          <a:lstStyle/>
          <a:p>
            <a:fld id="{A6AE65C6-F6D6-4E77-9F38-FED0EF6A4CBC}" type="slidenum">
              <a:rPr lang="sv-SE" smtClean="0"/>
              <a:t>‹#›</a:t>
            </a:fld>
            <a:endParaRPr lang="sv-SE"/>
          </a:p>
        </p:txBody>
      </p:sp>
    </p:spTree>
    <p:extLst>
      <p:ext uri="{BB962C8B-B14F-4D97-AF65-F5344CB8AC3E}">
        <p14:creationId xmlns:p14="http://schemas.microsoft.com/office/powerpoint/2010/main" val="277333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33195C-3DDA-4AC7-C1D7-936C1C14DCF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67A109B-7618-BD08-C09C-177DA638B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C933EE3-A0F8-FEA7-7408-2C4B008EA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D589DBB-AFFF-36F0-F783-1ECD08D09169}"/>
              </a:ext>
            </a:extLst>
          </p:cNvPr>
          <p:cNvSpPr>
            <a:spLocks noGrp="1"/>
          </p:cNvSpPr>
          <p:nvPr>
            <p:ph type="dt" sz="half" idx="10"/>
          </p:nvPr>
        </p:nvSpPr>
        <p:spPr/>
        <p:txBody>
          <a:bodyPr/>
          <a:lstStyle/>
          <a:p>
            <a:fld id="{272423BF-FC18-4187-A251-1556F97F1FD2}" type="datetimeFigureOut">
              <a:rPr lang="sv-SE" smtClean="0"/>
              <a:t>2024-02-26</a:t>
            </a:fld>
            <a:endParaRPr lang="sv-SE"/>
          </a:p>
        </p:txBody>
      </p:sp>
      <p:sp>
        <p:nvSpPr>
          <p:cNvPr id="6" name="Platshållare för sidfot 5">
            <a:extLst>
              <a:ext uri="{FF2B5EF4-FFF2-40B4-BE49-F238E27FC236}">
                <a16:creationId xmlns:a16="http://schemas.microsoft.com/office/drawing/2014/main" id="{E44E084D-EC55-2DF4-2295-799602C0604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BFE62F0-F0E3-83A5-4AAB-4A38974D6ECC}"/>
              </a:ext>
            </a:extLst>
          </p:cNvPr>
          <p:cNvSpPr>
            <a:spLocks noGrp="1"/>
          </p:cNvSpPr>
          <p:nvPr>
            <p:ph type="sldNum" sz="quarter" idx="12"/>
          </p:nvPr>
        </p:nvSpPr>
        <p:spPr/>
        <p:txBody>
          <a:bodyPr/>
          <a:lstStyle/>
          <a:p>
            <a:fld id="{A6AE65C6-F6D6-4E77-9F38-FED0EF6A4CBC}" type="slidenum">
              <a:rPr lang="sv-SE" smtClean="0"/>
              <a:t>‹#›</a:t>
            </a:fld>
            <a:endParaRPr lang="sv-SE"/>
          </a:p>
        </p:txBody>
      </p:sp>
    </p:spTree>
    <p:extLst>
      <p:ext uri="{BB962C8B-B14F-4D97-AF65-F5344CB8AC3E}">
        <p14:creationId xmlns:p14="http://schemas.microsoft.com/office/powerpoint/2010/main" val="48465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AD1DD19-91D0-D235-039E-B8754B240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942B3E1-33B1-45D4-7209-7F217BF727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7D7E414-B30C-DCF7-2987-EB65E9AC6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423BF-FC18-4187-A251-1556F97F1FD2}" type="datetimeFigureOut">
              <a:rPr lang="sv-SE" smtClean="0"/>
              <a:t>2024-02-28</a:t>
            </a:fld>
            <a:endParaRPr lang="sv-SE"/>
          </a:p>
        </p:txBody>
      </p:sp>
      <p:sp>
        <p:nvSpPr>
          <p:cNvPr id="5" name="Platshållare för sidfot 4">
            <a:extLst>
              <a:ext uri="{FF2B5EF4-FFF2-40B4-BE49-F238E27FC236}">
                <a16:creationId xmlns:a16="http://schemas.microsoft.com/office/drawing/2014/main" id="{6A4D448A-7A23-A816-A5AE-10336CB5DD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0FBF29C-B19A-7E2B-8137-A6C9237704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E65C6-F6D6-4E77-9F38-FED0EF6A4CBC}" type="slidenum">
              <a:rPr lang="sv-SE" smtClean="0"/>
              <a:t>‹#›</a:t>
            </a:fld>
            <a:endParaRPr lang="sv-SE"/>
          </a:p>
        </p:txBody>
      </p:sp>
      <p:pic>
        <p:nvPicPr>
          <p:cNvPr id="7" name="Bildobjekt 6">
            <a:extLst>
              <a:ext uri="{FF2B5EF4-FFF2-40B4-BE49-F238E27FC236}">
                <a16:creationId xmlns:a16="http://schemas.microsoft.com/office/drawing/2014/main" id="{6045B59A-FCDA-1B6A-D9B7-A8CBAB9E6159}"/>
              </a:ext>
            </a:extLst>
          </p:cNvPr>
          <p:cNvPicPr>
            <a:picLocks noChangeAspect="1"/>
          </p:cNvPicPr>
          <p:nvPr userDrawn="1"/>
        </p:nvPicPr>
        <p:blipFill>
          <a:blip r:embed="rId18"/>
          <a:srcRect/>
          <a:stretch/>
        </p:blipFill>
        <p:spPr>
          <a:xfrm>
            <a:off x="10440000" y="6228000"/>
            <a:ext cx="1375200" cy="338815"/>
          </a:xfrm>
          <a:prstGeom prst="rect">
            <a:avLst/>
          </a:prstGeom>
        </p:spPr>
      </p:pic>
    </p:spTree>
    <p:extLst>
      <p:ext uri="{BB962C8B-B14F-4D97-AF65-F5344CB8AC3E}">
        <p14:creationId xmlns:p14="http://schemas.microsoft.com/office/powerpoint/2010/main" val="426965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7" r:id="rId15"/>
    <p:sldLayoutId id="214748366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PowerPoint_Presentation.pptx"/><Relationship Id="rId1" Type="http://schemas.openxmlformats.org/officeDocument/2006/relationships/slideLayout" Target="../slideLayouts/slideLayout13.xml"/><Relationship Id="rId4" Type="http://schemas.openxmlformats.org/officeDocument/2006/relationships/hyperlink" Target="https://app.powerbi.com/view?r=eyJrIjoiMzNiNGQzN2EtMzc5ZC00NjFmLWJkYjItZjVhZjYyOTNlNjQ0IiwidCI6Ijg4MjY3ZjlmLTk5ZjEtNDc3Yi04NDhmLWFkNDZiMzkwYjQ0NyIsImMiOjh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6F8C45-7ED9-F415-6000-C803DC4B23B9}"/>
              </a:ext>
            </a:extLst>
          </p:cNvPr>
          <p:cNvSpPr>
            <a:spLocks noGrp="1"/>
          </p:cNvSpPr>
          <p:nvPr>
            <p:ph type="ctrTitle"/>
          </p:nvPr>
        </p:nvSpPr>
        <p:spPr>
          <a:xfrm>
            <a:off x="5205452" y="724798"/>
            <a:ext cx="6777162" cy="2387600"/>
          </a:xfrm>
        </p:spPr>
        <p:txBody>
          <a:bodyPr>
            <a:normAutofit fontScale="90000"/>
          </a:bodyPr>
          <a:lstStyle/>
          <a:p>
            <a:br>
              <a:rPr lang="en-US" b="0" i="0" dirty="0">
                <a:solidFill>
                  <a:srgbClr val="222222"/>
                </a:solidFill>
                <a:effectLst/>
                <a:latin typeface="interfaceregular"/>
              </a:rPr>
            </a:br>
            <a:r>
              <a:rPr lang="sv-SE" b="0" i="0" dirty="0">
                <a:solidFill>
                  <a:schemeClr val="accent1"/>
                </a:solidFill>
                <a:latin typeface="Calibri" panose="020F0502020204030204" pitchFamily="34" charset="0"/>
                <a:cs typeface="Segoe UI" panose="020B0502040204020203" pitchFamily="34" charset="0"/>
              </a:rPr>
              <a:t>O</a:t>
            </a:r>
            <a:r>
              <a:rPr lang="sv-SE" sz="6000" dirty="0">
                <a:solidFill>
                  <a:schemeClr val="accent1"/>
                </a:solidFill>
                <a:effectLst/>
                <a:latin typeface="Calibri" panose="020F0502020204030204" pitchFamily="34" charset="0"/>
                <a:ea typeface="Calibri" panose="020F0502020204030204" pitchFamily="34" charset="0"/>
                <a:cs typeface="Segoe UI" panose="020B0502040204020203" pitchFamily="34" charset="0"/>
              </a:rPr>
              <a:t>m förändrings-ledarskap</a:t>
            </a:r>
            <a:br>
              <a:rPr lang="sv-SE" dirty="0"/>
            </a:br>
            <a:endParaRPr lang="sv-SE" dirty="0"/>
          </a:p>
        </p:txBody>
      </p:sp>
      <p:pic>
        <p:nvPicPr>
          <p:cNvPr id="6" name="Bildobjekt 5" descr="En bild som visar person, inomhus, Människoansikte, Medicinsk utrustning&#10;&#10;Automatiskt genererad beskrivning">
            <a:extLst>
              <a:ext uri="{FF2B5EF4-FFF2-40B4-BE49-F238E27FC236}">
                <a16:creationId xmlns:a16="http://schemas.microsoft.com/office/drawing/2014/main" id="{7410533C-0990-8C03-C302-74B4820CEEDD}"/>
              </a:ext>
            </a:extLst>
          </p:cNvPr>
          <p:cNvPicPr>
            <a:picLocks noChangeAspect="1"/>
          </p:cNvPicPr>
          <p:nvPr/>
        </p:nvPicPr>
        <p:blipFill rotWithShape="1">
          <a:blip r:embed="rId2"/>
          <a:srcRect r="1" b="9692"/>
          <a:stretch/>
        </p:blipFill>
        <p:spPr>
          <a:xfrm>
            <a:off x="20" y="10"/>
            <a:ext cx="4992985" cy="6857990"/>
          </a:xfrm>
          <a:prstGeom prst="rect">
            <a:avLst/>
          </a:prstGeom>
        </p:spPr>
      </p:pic>
    </p:spTree>
    <p:extLst>
      <p:ext uri="{BB962C8B-B14F-4D97-AF65-F5344CB8AC3E}">
        <p14:creationId xmlns:p14="http://schemas.microsoft.com/office/powerpoint/2010/main" val="58046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27885"/>
            <a:ext cx="9115898" cy="5130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a:extLst>
              <a:ext uri="{FF2B5EF4-FFF2-40B4-BE49-F238E27FC236}">
                <a16:creationId xmlns:a16="http://schemas.microsoft.com/office/drawing/2014/main" id="{48DE6CB2-21EA-BCDB-3EB5-846379BE38F8}"/>
              </a:ext>
            </a:extLst>
          </p:cNvPr>
          <p:cNvSpPr txBox="1"/>
          <p:nvPr/>
        </p:nvSpPr>
        <p:spPr>
          <a:xfrm>
            <a:off x="3057721" y="405515"/>
            <a:ext cx="6364756" cy="1384995"/>
          </a:xfrm>
          <a:prstGeom prst="rect">
            <a:avLst/>
          </a:prstGeom>
          <a:noFill/>
        </p:spPr>
        <p:txBody>
          <a:bodyPr wrap="none" rtlCol="0">
            <a:spAutoFit/>
          </a:bodyPr>
          <a:lstStyle/>
          <a:p>
            <a:r>
              <a:rPr lang="sv-SE" sz="2800" b="1" dirty="0">
                <a:solidFill>
                  <a:schemeClr val="accent1"/>
                </a:solidFill>
              </a:rPr>
              <a:t>A person or </a:t>
            </a:r>
            <a:r>
              <a:rPr lang="sv-SE" sz="2800" b="1" dirty="0" err="1">
                <a:solidFill>
                  <a:schemeClr val="accent1"/>
                </a:solidFill>
              </a:rPr>
              <a:t>leader</a:t>
            </a:r>
            <a:r>
              <a:rPr lang="sv-SE" sz="2800" b="1" dirty="0">
                <a:solidFill>
                  <a:schemeClr val="accent1"/>
                </a:solidFill>
              </a:rPr>
              <a:t> </a:t>
            </a:r>
            <a:r>
              <a:rPr lang="sv-SE" sz="2800" b="1" dirty="0" err="1">
                <a:solidFill>
                  <a:schemeClr val="accent1"/>
                </a:solidFill>
              </a:rPr>
              <a:t>who</a:t>
            </a:r>
            <a:r>
              <a:rPr lang="sv-SE" sz="2800" b="1" dirty="0">
                <a:solidFill>
                  <a:schemeClr val="accent1"/>
                </a:solidFill>
              </a:rPr>
              <a:t> </a:t>
            </a:r>
            <a:r>
              <a:rPr lang="sv-SE" sz="2800" b="1" dirty="0" err="1">
                <a:solidFill>
                  <a:schemeClr val="accent1"/>
                </a:solidFill>
              </a:rPr>
              <a:t>finds</a:t>
            </a:r>
            <a:r>
              <a:rPr lang="sv-SE" sz="2800" b="1" dirty="0">
                <a:solidFill>
                  <a:schemeClr val="accent1"/>
                </a:solidFill>
              </a:rPr>
              <a:t> gaps </a:t>
            </a:r>
          </a:p>
          <a:p>
            <a:r>
              <a:rPr lang="sv-SE" sz="2800" b="1" dirty="0">
                <a:solidFill>
                  <a:schemeClr val="accent1"/>
                </a:solidFill>
              </a:rPr>
              <a:t>and </a:t>
            </a:r>
            <a:r>
              <a:rPr lang="sv-SE" sz="2800" b="1" dirty="0" err="1">
                <a:solidFill>
                  <a:schemeClr val="accent1"/>
                </a:solidFill>
              </a:rPr>
              <a:t>reminds</a:t>
            </a:r>
            <a:r>
              <a:rPr lang="sv-SE" sz="2800" b="1" dirty="0">
                <a:solidFill>
                  <a:schemeClr val="accent1"/>
                </a:solidFill>
              </a:rPr>
              <a:t> </a:t>
            </a:r>
            <a:r>
              <a:rPr lang="sv-SE" sz="2800" b="1" dirty="0" err="1">
                <a:solidFill>
                  <a:schemeClr val="accent1"/>
                </a:solidFill>
              </a:rPr>
              <a:t>us</a:t>
            </a:r>
            <a:r>
              <a:rPr lang="sv-SE" sz="2800" b="1" dirty="0">
                <a:solidFill>
                  <a:schemeClr val="accent1"/>
                </a:solidFill>
              </a:rPr>
              <a:t> of gaps </a:t>
            </a:r>
            <a:r>
              <a:rPr lang="sv-SE" sz="2800" b="1" dirty="0" err="1">
                <a:solidFill>
                  <a:schemeClr val="accent1"/>
                </a:solidFill>
              </a:rPr>
              <a:t>changes</a:t>
            </a:r>
            <a:r>
              <a:rPr lang="sv-SE" sz="2800" b="1" dirty="0">
                <a:solidFill>
                  <a:schemeClr val="accent1"/>
                </a:solidFill>
              </a:rPr>
              <a:t> the game</a:t>
            </a:r>
          </a:p>
          <a:p>
            <a:endParaRPr lang="sv-SE" sz="2800" dirty="0"/>
          </a:p>
        </p:txBody>
      </p:sp>
    </p:spTree>
    <p:extLst>
      <p:ext uri="{BB962C8B-B14F-4D97-AF65-F5344CB8AC3E}">
        <p14:creationId xmlns:p14="http://schemas.microsoft.com/office/powerpoint/2010/main" val="264311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CC83-F844-DAAB-7DEF-8B31B3ECC04B}"/>
              </a:ext>
            </a:extLst>
          </p:cNvPr>
          <p:cNvSpPr>
            <a:spLocks noGrp="1"/>
          </p:cNvSpPr>
          <p:nvPr>
            <p:ph type="title"/>
          </p:nvPr>
        </p:nvSpPr>
        <p:spPr>
          <a:xfrm>
            <a:off x="336716" y="72293"/>
            <a:ext cx="10515600" cy="1325563"/>
          </a:xfrm>
        </p:spPr>
        <p:txBody>
          <a:bodyPr>
            <a:normAutofit/>
          </a:bodyPr>
          <a:lstStyle/>
          <a:p>
            <a:r>
              <a:rPr lang="en-US" sz="4000" dirty="0">
                <a:solidFill>
                  <a:srgbClr val="0099CC"/>
                </a:solidFill>
                <a:latin typeface="Arial" panose="020B0604020202020204" pitchFamily="34" charset="0"/>
                <a:cs typeface="Arial" panose="020B0604020202020204" pitchFamily="34" charset="0"/>
              </a:rPr>
              <a:t>Which tradition(s) of change?</a:t>
            </a:r>
          </a:p>
        </p:txBody>
      </p:sp>
      <p:sp>
        <p:nvSpPr>
          <p:cNvPr id="4" name="TextBox 3">
            <a:extLst>
              <a:ext uri="{FF2B5EF4-FFF2-40B4-BE49-F238E27FC236}">
                <a16:creationId xmlns:a16="http://schemas.microsoft.com/office/drawing/2014/main" id="{56A75610-65F2-558E-7B3A-B76E32E4A457}"/>
              </a:ext>
            </a:extLst>
          </p:cNvPr>
          <p:cNvSpPr txBox="1"/>
          <p:nvPr/>
        </p:nvSpPr>
        <p:spPr>
          <a:xfrm>
            <a:off x="115665" y="6429080"/>
            <a:ext cx="187743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Source: Helen Bevan</a:t>
            </a:r>
          </a:p>
        </p:txBody>
      </p:sp>
      <p:pic>
        <p:nvPicPr>
          <p:cNvPr id="5" name="Picture 4">
            <a:extLst>
              <a:ext uri="{FF2B5EF4-FFF2-40B4-BE49-F238E27FC236}">
                <a16:creationId xmlns:a16="http://schemas.microsoft.com/office/drawing/2014/main" id="{10FE8511-93F6-843C-259E-6629521D40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2183" y="2198844"/>
            <a:ext cx="7424030" cy="4163643"/>
          </a:xfrm>
          <a:prstGeom prst="rect">
            <a:avLst/>
          </a:prstGeom>
          <a:ln>
            <a:noFill/>
          </a:ln>
          <a:effectLst>
            <a:softEdge rad="112500"/>
          </a:effectLst>
        </p:spPr>
      </p:pic>
      <p:sp>
        <p:nvSpPr>
          <p:cNvPr id="7" name="Rectangle: Rounded Corners 6">
            <a:extLst>
              <a:ext uri="{FF2B5EF4-FFF2-40B4-BE49-F238E27FC236}">
                <a16:creationId xmlns:a16="http://schemas.microsoft.com/office/drawing/2014/main" id="{3882D139-C6DA-47CB-D5BE-0E9232F6EB25}"/>
              </a:ext>
            </a:extLst>
          </p:cNvPr>
          <p:cNvSpPr/>
          <p:nvPr/>
        </p:nvSpPr>
        <p:spPr>
          <a:xfrm>
            <a:off x="4334622" y="1446706"/>
            <a:ext cx="3679151" cy="752138"/>
          </a:xfrm>
          <a:prstGeom prst="roundRect">
            <a:avLst/>
          </a:prstGeom>
          <a:solidFill>
            <a:srgbClr val="0099CC"/>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Bodies of Knowledge</a:t>
            </a:r>
          </a:p>
        </p:txBody>
      </p:sp>
      <p:sp>
        <p:nvSpPr>
          <p:cNvPr id="8" name="Rectangle: Rounded Corners 7">
            <a:extLst>
              <a:ext uri="{FF2B5EF4-FFF2-40B4-BE49-F238E27FC236}">
                <a16:creationId xmlns:a16="http://schemas.microsoft.com/office/drawing/2014/main" id="{6CC3D97F-FB2A-10F8-B69A-B59F64935F79}"/>
              </a:ext>
            </a:extLst>
          </p:cNvPr>
          <p:cNvSpPr/>
          <p:nvPr/>
        </p:nvSpPr>
        <p:spPr>
          <a:xfrm>
            <a:off x="429657" y="3800819"/>
            <a:ext cx="2886743" cy="1542361"/>
          </a:xfrm>
          <a:prstGeom prst="roundRect">
            <a:avLst/>
          </a:prstGeom>
          <a:solidFill>
            <a:schemeClr val="bg1"/>
          </a:solidFill>
          <a:ln>
            <a:noFill/>
          </a:ln>
          <a:effectLst>
            <a:outerShdw blurRad="44450" dist="27940" dir="6000000" algn="ctr">
              <a:srgbClr val="0099CC">
                <a:alpha val="32000"/>
              </a:srgbClr>
            </a:outerShdw>
            <a:softEdge rad="0"/>
          </a:effectLst>
          <a:scene3d>
            <a:camera prst="orthographicFront">
              <a:rot lat="0" lon="0" rev="0"/>
            </a:camera>
            <a:lightRig rig="balanced" dir="t"/>
          </a:scene3d>
          <a:sp3d extrusionH="88900" contourW="19050" prstMaterial="translucentPowder">
            <a:bevelT w="190500" h="38100"/>
            <a:extrusionClr>
              <a:srgbClr val="0099CC"/>
            </a:extrusionClr>
            <a:contourClr>
              <a:srgbClr val="0099CC"/>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99CC"/>
                </a:solidFill>
                <a:latin typeface="Arial" panose="020B0604020202020204" pitchFamily="34" charset="0"/>
                <a:cs typeface="Arial" panose="020B0604020202020204" pitchFamily="34" charset="0"/>
              </a:rPr>
              <a:t>Leading improvement and change in organizations and systems</a:t>
            </a:r>
          </a:p>
        </p:txBody>
      </p:sp>
      <p:sp>
        <p:nvSpPr>
          <p:cNvPr id="9" name="Rectangle: Rounded Corners 8">
            <a:extLst>
              <a:ext uri="{FF2B5EF4-FFF2-40B4-BE49-F238E27FC236}">
                <a16:creationId xmlns:a16="http://schemas.microsoft.com/office/drawing/2014/main" id="{F310BB7D-1667-274B-58CB-F4C3D9B52698}"/>
              </a:ext>
            </a:extLst>
          </p:cNvPr>
          <p:cNvSpPr/>
          <p:nvPr/>
        </p:nvSpPr>
        <p:spPr>
          <a:xfrm>
            <a:off x="9031995" y="3800818"/>
            <a:ext cx="2886743" cy="1542361"/>
          </a:xfrm>
          <a:prstGeom prst="roundRect">
            <a:avLst/>
          </a:prstGeom>
          <a:solidFill>
            <a:schemeClr val="bg1"/>
          </a:solidFill>
          <a:ln>
            <a:noFill/>
          </a:ln>
          <a:effectLst>
            <a:outerShdw blurRad="44450" dist="27940" dir="6000000" algn="ctr">
              <a:srgbClr val="0099CC">
                <a:alpha val="32000"/>
              </a:srgbClr>
            </a:outerShdw>
            <a:softEdge rad="0"/>
          </a:effectLst>
          <a:scene3d>
            <a:camera prst="orthographicFront">
              <a:rot lat="0" lon="0" rev="0"/>
            </a:camera>
            <a:lightRig rig="balanced" dir="t"/>
          </a:scene3d>
          <a:sp3d extrusionH="88900" contourW="19050" prstMaterial="translucentPowder">
            <a:bevelT w="190500" h="38100"/>
            <a:extrusionClr>
              <a:srgbClr val="0099CC"/>
            </a:extrusionClr>
            <a:contourClr>
              <a:srgbClr val="0099CC"/>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99CC"/>
                </a:solidFill>
                <a:latin typeface="Arial" panose="020B0604020202020204" pitchFamily="34" charset="0"/>
                <a:cs typeface="Arial" panose="020B0604020202020204" pitchFamily="34" charset="0"/>
              </a:rPr>
              <a:t>Social movement theory and practice</a:t>
            </a:r>
          </a:p>
        </p:txBody>
      </p:sp>
      <p:pic>
        <p:nvPicPr>
          <p:cNvPr id="10" name="Picture 9">
            <a:extLst>
              <a:ext uri="{FF2B5EF4-FFF2-40B4-BE49-F238E27FC236}">
                <a16:creationId xmlns:a16="http://schemas.microsoft.com/office/drawing/2014/main" id="{7CCAD654-5EB5-98C3-883D-62FD3E409D18}"/>
              </a:ext>
            </a:extLst>
          </p:cNvPr>
          <p:cNvPicPr>
            <a:picLocks noChangeAspect="1"/>
          </p:cNvPicPr>
          <p:nvPr/>
        </p:nvPicPr>
        <p:blipFill>
          <a:blip r:embed="rId3" cstate="email">
            <a:grayscl/>
            <a:extLst>
              <a:ext uri="{28A0092B-C50C-407E-A947-70E740481C1C}">
                <a14:useLocalDpi xmlns:a14="http://schemas.microsoft.com/office/drawing/2010/main"/>
              </a:ext>
            </a:extLst>
          </a:blip>
          <a:stretch>
            <a:fillRect/>
          </a:stretch>
        </p:blipFill>
        <p:spPr>
          <a:xfrm>
            <a:off x="8544602" y="808383"/>
            <a:ext cx="2683222" cy="2683222"/>
          </a:xfrm>
          <a:prstGeom prst="rect">
            <a:avLst/>
          </a:prstGeom>
        </p:spPr>
      </p:pic>
      <p:pic>
        <p:nvPicPr>
          <p:cNvPr id="1030" name="Picture 6" descr="Business-Plan Icons - Free SVG &amp; PNG Business-Plan Images - Noun Project">
            <a:extLst>
              <a:ext uri="{FF2B5EF4-FFF2-40B4-BE49-F238E27FC236}">
                <a16:creationId xmlns:a16="http://schemas.microsoft.com/office/drawing/2014/main" id="{F123536F-8564-90BB-D34E-0E98E11720CF}"/>
              </a:ext>
            </a:extLst>
          </p:cNvPr>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4812" y="1397856"/>
            <a:ext cx="1563477" cy="15634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412C1-AA7C-C8CC-74D7-FCD3AEB19E4D}"/>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590265" y="2592608"/>
            <a:ext cx="1027105" cy="1027105"/>
          </a:xfrm>
          <a:prstGeom prst="rect">
            <a:avLst/>
          </a:prstGeom>
        </p:spPr>
      </p:pic>
      <p:pic>
        <p:nvPicPr>
          <p:cNvPr id="13" name="Picture 12">
            <a:extLst>
              <a:ext uri="{FF2B5EF4-FFF2-40B4-BE49-F238E27FC236}">
                <a16:creationId xmlns:a16="http://schemas.microsoft.com/office/drawing/2014/main" id="{33594576-FC1A-B7E1-6E68-F55D10342FAE}"/>
              </a:ext>
            </a:extLst>
          </p:cNvPr>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022213" y="1370381"/>
            <a:ext cx="1686800" cy="1686800"/>
          </a:xfrm>
          <a:prstGeom prst="rect">
            <a:avLst/>
          </a:prstGeom>
        </p:spPr>
      </p:pic>
    </p:spTree>
    <p:extLst>
      <p:ext uri="{BB962C8B-B14F-4D97-AF65-F5344CB8AC3E}">
        <p14:creationId xmlns:p14="http://schemas.microsoft.com/office/powerpoint/2010/main" val="276411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CC83-F844-DAAB-7DEF-8B31B3ECC04B}"/>
              </a:ext>
            </a:extLst>
          </p:cNvPr>
          <p:cNvSpPr>
            <a:spLocks noGrp="1"/>
          </p:cNvSpPr>
          <p:nvPr>
            <p:ph type="title"/>
          </p:nvPr>
        </p:nvSpPr>
        <p:spPr>
          <a:xfrm>
            <a:off x="336716" y="72293"/>
            <a:ext cx="10515600" cy="1325563"/>
          </a:xfrm>
        </p:spPr>
        <p:txBody>
          <a:bodyPr>
            <a:normAutofit/>
          </a:bodyPr>
          <a:lstStyle/>
          <a:p>
            <a:r>
              <a:rPr lang="en-US" sz="4000" dirty="0">
                <a:solidFill>
                  <a:srgbClr val="0099CC"/>
                </a:solidFill>
                <a:latin typeface="Arial" panose="020B0604020202020204" pitchFamily="34" charset="0"/>
                <a:cs typeface="Arial" panose="020B0604020202020204" pitchFamily="34" charset="0"/>
              </a:rPr>
              <a:t>Which tradition(s) of change?</a:t>
            </a:r>
          </a:p>
        </p:txBody>
      </p:sp>
      <p:sp>
        <p:nvSpPr>
          <p:cNvPr id="4" name="TextBox 3">
            <a:extLst>
              <a:ext uri="{FF2B5EF4-FFF2-40B4-BE49-F238E27FC236}">
                <a16:creationId xmlns:a16="http://schemas.microsoft.com/office/drawing/2014/main" id="{56A75610-65F2-558E-7B3A-B76E32E4A457}"/>
              </a:ext>
            </a:extLst>
          </p:cNvPr>
          <p:cNvSpPr txBox="1"/>
          <p:nvPr/>
        </p:nvSpPr>
        <p:spPr>
          <a:xfrm>
            <a:off x="115665" y="6429080"/>
            <a:ext cx="187743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Helen Bevan</a:t>
            </a:r>
          </a:p>
        </p:txBody>
      </p:sp>
      <p:pic>
        <p:nvPicPr>
          <p:cNvPr id="5" name="Picture 4">
            <a:extLst>
              <a:ext uri="{FF2B5EF4-FFF2-40B4-BE49-F238E27FC236}">
                <a16:creationId xmlns:a16="http://schemas.microsoft.com/office/drawing/2014/main" id="{10FE8511-93F6-843C-259E-6629521D40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2183" y="2198844"/>
            <a:ext cx="7424030" cy="4163643"/>
          </a:xfrm>
          <a:prstGeom prst="rect">
            <a:avLst/>
          </a:prstGeom>
          <a:ln>
            <a:noFill/>
          </a:ln>
          <a:effectLst>
            <a:softEdge rad="112500"/>
          </a:effectLst>
        </p:spPr>
      </p:pic>
      <p:sp>
        <p:nvSpPr>
          <p:cNvPr id="7" name="Rectangle: Rounded Corners 6">
            <a:extLst>
              <a:ext uri="{FF2B5EF4-FFF2-40B4-BE49-F238E27FC236}">
                <a16:creationId xmlns:a16="http://schemas.microsoft.com/office/drawing/2014/main" id="{3882D139-C6DA-47CB-D5BE-0E9232F6EB25}"/>
              </a:ext>
            </a:extLst>
          </p:cNvPr>
          <p:cNvSpPr/>
          <p:nvPr/>
        </p:nvSpPr>
        <p:spPr>
          <a:xfrm>
            <a:off x="4334622" y="1446706"/>
            <a:ext cx="3679151" cy="752138"/>
          </a:xfrm>
          <a:prstGeom prst="roundRect">
            <a:avLst/>
          </a:prstGeom>
          <a:solidFill>
            <a:srgbClr val="0099CC"/>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Bodies of Knowledge</a:t>
            </a:r>
          </a:p>
        </p:txBody>
      </p:sp>
      <p:sp>
        <p:nvSpPr>
          <p:cNvPr id="8" name="Rectangle: Rounded Corners 7">
            <a:extLst>
              <a:ext uri="{FF2B5EF4-FFF2-40B4-BE49-F238E27FC236}">
                <a16:creationId xmlns:a16="http://schemas.microsoft.com/office/drawing/2014/main" id="{6CC3D97F-FB2A-10F8-B69A-B59F64935F79}"/>
              </a:ext>
            </a:extLst>
          </p:cNvPr>
          <p:cNvSpPr/>
          <p:nvPr/>
        </p:nvSpPr>
        <p:spPr>
          <a:xfrm>
            <a:off x="429657" y="3800819"/>
            <a:ext cx="2886743" cy="154236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Leading improvement and change in organizations and systems</a:t>
            </a:r>
          </a:p>
        </p:txBody>
      </p:sp>
      <p:sp>
        <p:nvSpPr>
          <p:cNvPr id="9" name="Rectangle: Rounded Corners 8">
            <a:extLst>
              <a:ext uri="{FF2B5EF4-FFF2-40B4-BE49-F238E27FC236}">
                <a16:creationId xmlns:a16="http://schemas.microsoft.com/office/drawing/2014/main" id="{F310BB7D-1667-274B-58CB-F4C3D9B52698}"/>
              </a:ext>
            </a:extLst>
          </p:cNvPr>
          <p:cNvSpPr/>
          <p:nvPr/>
        </p:nvSpPr>
        <p:spPr>
          <a:xfrm>
            <a:off x="9031995" y="3800818"/>
            <a:ext cx="2886743" cy="154236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Social movement theory and practice</a:t>
            </a:r>
          </a:p>
        </p:txBody>
      </p:sp>
      <p:pic>
        <p:nvPicPr>
          <p:cNvPr id="10" name="Picture 9">
            <a:extLst>
              <a:ext uri="{FF2B5EF4-FFF2-40B4-BE49-F238E27FC236}">
                <a16:creationId xmlns:a16="http://schemas.microsoft.com/office/drawing/2014/main" id="{7CCAD654-5EB5-98C3-883D-62FD3E409D18}"/>
              </a:ext>
            </a:extLst>
          </p:cNvPr>
          <p:cNvPicPr>
            <a:picLocks noChangeAspect="1"/>
          </p:cNvPicPr>
          <p:nvPr/>
        </p:nvPicPr>
        <p:blipFill>
          <a:blip r:embed="rId4" cstate="email">
            <a:grayscl/>
            <a:extLst>
              <a:ext uri="{28A0092B-C50C-407E-A947-70E740481C1C}">
                <a14:useLocalDpi xmlns:a14="http://schemas.microsoft.com/office/drawing/2010/main"/>
              </a:ext>
            </a:extLst>
          </a:blip>
          <a:stretch>
            <a:fillRect/>
          </a:stretch>
        </p:blipFill>
        <p:spPr>
          <a:xfrm>
            <a:off x="8481899" y="808383"/>
            <a:ext cx="2683222" cy="2683222"/>
          </a:xfrm>
          <a:prstGeom prst="rect">
            <a:avLst/>
          </a:prstGeom>
        </p:spPr>
      </p:pic>
      <p:pic>
        <p:nvPicPr>
          <p:cNvPr id="1030" name="Picture 6" descr="Business-Plan Icons - Free SVG &amp; PNG Business-Plan Images - Noun Project">
            <a:extLst>
              <a:ext uri="{FF2B5EF4-FFF2-40B4-BE49-F238E27FC236}">
                <a16:creationId xmlns:a16="http://schemas.microsoft.com/office/drawing/2014/main" id="{F123536F-8564-90BB-D34E-0E98E11720CF}"/>
              </a:ext>
            </a:extLst>
          </p:cNvPr>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4812" y="1397856"/>
            <a:ext cx="1563477" cy="15634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3E412C1-AA7C-C8CC-74D7-FCD3AEB19E4D}"/>
              </a:ext>
            </a:extLst>
          </p:cNvPr>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590265" y="2592608"/>
            <a:ext cx="1027105" cy="1027105"/>
          </a:xfrm>
          <a:prstGeom prst="rect">
            <a:avLst/>
          </a:prstGeom>
        </p:spPr>
      </p:pic>
      <p:pic>
        <p:nvPicPr>
          <p:cNvPr id="13" name="Picture 12">
            <a:extLst>
              <a:ext uri="{FF2B5EF4-FFF2-40B4-BE49-F238E27FC236}">
                <a16:creationId xmlns:a16="http://schemas.microsoft.com/office/drawing/2014/main" id="{33594576-FC1A-B7E1-6E68-F55D10342FAE}"/>
              </a:ext>
            </a:extLst>
          </p:cNvPr>
          <p:cNvPicPr>
            <a:picLocks noChangeAspect="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022213" y="1370381"/>
            <a:ext cx="1686800" cy="1686800"/>
          </a:xfrm>
          <a:prstGeom prst="rect">
            <a:avLst/>
          </a:prstGeom>
        </p:spPr>
      </p:pic>
      <p:sp>
        <p:nvSpPr>
          <p:cNvPr id="6" name="Rectangle: Rounded Corners 5">
            <a:extLst>
              <a:ext uri="{FF2B5EF4-FFF2-40B4-BE49-F238E27FC236}">
                <a16:creationId xmlns:a16="http://schemas.microsoft.com/office/drawing/2014/main" id="{EBE6C3F6-8C41-5C5F-7480-04D40591AB94}"/>
              </a:ext>
            </a:extLst>
          </p:cNvPr>
          <p:cNvSpPr/>
          <p:nvPr/>
        </p:nvSpPr>
        <p:spPr>
          <a:xfrm>
            <a:off x="3931055" y="2682824"/>
            <a:ext cx="4329890" cy="2014175"/>
          </a:xfrm>
          <a:prstGeom prst="roundRect">
            <a:avLst/>
          </a:prstGeom>
          <a:gradFill>
            <a:gsLst>
              <a:gs pos="0">
                <a:schemeClr val="accent2">
                  <a:lumMod val="110000"/>
                  <a:satMod val="105000"/>
                  <a:tint val="67000"/>
                  <a:alpha val="64000"/>
                </a:schemeClr>
              </a:gs>
              <a:gs pos="50000">
                <a:schemeClr val="accent2">
                  <a:lumMod val="105000"/>
                  <a:satMod val="103000"/>
                  <a:tint val="73000"/>
                  <a:alpha val="75000"/>
                </a:schemeClr>
              </a:gs>
              <a:gs pos="100000">
                <a:schemeClr val="accent2">
                  <a:lumMod val="105000"/>
                  <a:satMod val="109000"/>
                  <a:tint val="81000"/>
                  <a:alpha val="62000"/>
                </a:schemeClr>
              </a:gs>
            </a:gsLst>
          </a:gradFill>
          <a:ln/>
        </p:spPr>
        <p:style>
          <a:lnRef idx="1">
            <a:schemeClr val="accent2"/>
          </a:lnRef>
          <a:fillRef idx="2">
            <a:schemeClr val="accent2"/>
          </a:fillRef>
          <a:effectRef idx="1">
            <a:schemeClr val="accent2"/>
          </a:effectRef>
          <a:fontRef idx="minor">
            <a:schemeClr val="dk1"/>
          </a:fontRef>
        </p:style>
        <p:txBody>
          <a:bodyPr rtlCol="0" anchor="ctr"/>
          <a:lstStyle/>
          <a:p>
            <a:pPr algn="ctr">
              <a:spcAft>
                <a:spcPts val="600"/>
              </a:spcAft>
            </a:pPr>
            <a:r>
              <a:rPr lang="en-US" sz="2400" dirty="0">
                <a:solidFill>
                  <a:schemeClr val="tx1">
                    <a:lumMod val="75000"/>
                    <a:lumOff val="25000"/>
                  </a:schemeClr>
                </a:solidFill>
                <a:latin typeface="Arial" panose="020B0604020202020204" pitchFamily="34" charset="0"/>
                <a:cs typeface="Arial" panose="020B0604020202020204" pitchFamily="34" charset="0"/>
              </a:rPr>
              <a:t>Systems thinking</a:t>
            </a:r>
          </a:p>
          <a:p>
            <a:pPr algn="ctr">
              <a:spcAft>
                <a:spcPts val="600"/>
              </a:spcAft>
            </a:pPr>
            <a:r>
              <a:rPr lang="en-US" sz="2400" dirty="0">
                <a:solidFill>
                  <a:schemeClr val="tx1">
                    <a:lumMod val="75000"/>
                    <a:lumOff val="25000"/>
                  </a:schemeClr>
                </a:solidFill>
                <a:latin typeface="Arial" panose="020B0604020202020204" pitchFamily="34" charset="0"/>
                <a:cs typeface="Arial" panose="020B0604020202020204" pitchFamily="34" charset="0"/>
              </a:rPr>
              <a:t>Person-</a:t>
            </a:r>
            <a:r>
              <a:rPr lang="en-US" sz="2400" dirty="0" err="1">
                <a:solidFill>
                  <a:schemeClr val="tx1">
                    <a:lumMod val="75000"/>
                    <a:lumOff val="25000"/>
                  </a:schemeClr>
                </a:solidFill>
                <a:latin typeface="Arial" panose="020B0604020202020204" pitchFamily="34" charset="0"/>
                <a:cs typeface="Arial" panose="020B0604020202020204" pitchFamily="34" charset="0"/>
              </a:rPr>
              <a:t>centred</a:t>
            </a:r>
            <a:r>
              <a:rPr lang="en-US" sz="2400" dirty="0">
                <a:solidFill>
                  <a:schemeClr val="tx1">
                    <a:lumMod val="75000"/>
                    <a:lumOff val="25000"/>
                  </a:schemeClr>
                </a:solidFill>
                <a:latin typeface="Arial" panose="020B0604020202020204" pitchFamily="34" charset="0"/>
                <a:cs typeface="Arial" panose="020B0604020202020204" pitchFamily="34" charset="0"/>
              </a:rPr>
              <a:t> approach</a:t>
            </a:r>
          </a:p>
          <a:p>
            <a:pPr algn="ctr">
              <a:spcAft>
                <a:spcPts val="600"/>
              </a:spcAft>
            </a:pPr>
            <a:r>
              <a:rPr lang="en-US" sz="2400" dirty="0">
                <a:solidFill>
                  <a:schemeClr val="tx1">
                    <a:lumMod val="75000"/>
                    <a:lumOff val="25000"/>
                  </a:schemeClr>
                </a:solidFill>
                <a:latin typeface="Arial" panose="020B0604020202020204" pitchFamily="34" charset="0"/>
                <a:cs typeface="Arial" panose="020B0604020202020204" pitchFamily="34" charset="0"/>
              </a:rPr>
              <a:t>Data-driven decision-making</a:t>
            </a:r>
          </a:p>
        </p:txBody>
      </p:sp>
    </p:spTree>
    <p:extLst>
      <p:ext uri="{BB962C8B-B14F-4D97-AF65-F5344CB8AC3E}">
        <p14:creationId xmlns:p14="http://schemas.microsoft.com/office/powerpoint/2010/main" val="207996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6912" y="110234"/>
            <a:ext cx="8229600" cy="1143000"/>
          </a:xfrm>
        </p:spPr>
        <p:txBody>
          <a:bodyPr>
            <a:normAutofit fontScale="90000"/>
          </a:bodyPr>
          <a:lstStyle/>
          <a:p>
            <a:br>
              <a:rPr lang="en-US" b="1" dirty="0">
                <a:solidFill>
                  <a:schemeClr val="accent5"/>
                </a:solidFill>
              </a:rPr>
            </a:br>
            <a:r>
              <a:rPr lang="en-US" sz="4900" b="1" dirty="0">
                <a:solidFill>
                  <a:schemeClr val="accent5"/>
                </a:solidFill>
              </a:rPr>
              <a:t>Purpose</a:t>
            </a:r>
            <a:r>
              <a:rPr lang="en-US" b="1" dirty="0">
                <a:solidFill>
                  <a:schemeClr val="accent5"/>
                </a:solidFill>
              </a:rPr>
              <a:t> and prepare</a:t>
            </a:r>
            <a:br>
              <a:rPr lang="en-US" b="1" dirty="0">
                <a:solidFill>
                  <a:schemeClr val="accent5"/>
                </a:solidFill>
              </a:rPr>
            </a:br>
            <a:r>
              <a:rPr lang="en-US" b="1" dirty="0">
                <a:solidFill>
                  <a:schemeClr val="accent5"/>
                </a:solidFill>
              </a:rPr>
              <a:t>Reaching extraordinary results </a:t>
            </a:r>
            <a:br>
              <a:rPr lang="en-US" dirty="0">
                <a:solidFill>
                  <a:schemeClr val="accent5"/>
                </a:solidFill>
              </a:rPr>
            </a:br>
            <a:endParaRPr lang="sv-SE" dirty="0">
              <a:solidFill>
                <a:schemeClr val="accent5"/>
              </a:solidFill>
            </a:endParaRPr>
          </a:p>
        </p:txBody>
      </p:sp>
      <p:sp>
        <p:nvSpPr>
          <p:cNvPr id="3" name="Platshållare för innehåll 2"/>
          <p:cNvSpPr>
            <a:spLocks noGrp="1"/>
          </p:cNvSpPr>
          <p:nvPr>
            <p:ph idx="1"/>
          </p:nvPr>
        </p:nvSpPr>
        <p:spPr>
          <a:xfrm>
            <a:off x="1120512" y="2154918"/>
            <a:ext cx="8229600" cy="4525963"/>
          </a:xfrm>
        </p:spPr>
        <p:txBody>
          <a:bodyPr/>
          <a:lstStyle/>
          <a:p>
            <a:r>
              <a:rPr lang="en-US" sz="2800" dirty="0"/>
              <a:t>Improving capability</a:t>
            </a:r>
            <a:endParaRPr lang="sv-SE" sz="2800" dirty="0"/>
          </a:p>
          <a:p>
            <a:r>
              <a:rPr lang="en-US" sz="2800" dirty="0"/>
              <a:t>Value the readiness</a:t>
            </a:r>
            <a:endParaRPr lang="sv-SE" sz="2800" dirty="0"/>
          </a:p>
          <a:p>
            <a:r>
              <a:rPr lang="en-US" sz="2800" dirty="0"/>
              <a:t>Develop Adaptive moves</a:t>
            </a:r>
            <a:endParaRPr lang="sv-SE" sz="2800" dirty="0"/>
          </a:p>
          <a:p>
            <a:r>
              <a:rPr lang="en-US" sz="2800" dirty="0"/>
              <a:t>Preface of key importance</a:t>
            </a:r>
          </a:p>
          <a:p>
            <a:pPr marL="0" indent="0" algn="r">
              <a:buNone/>
            </a:pPr>
            <a:r>
              <a:rPr lang="en-US" sz="2400" i="1" dirty="0"/>
              <a:t>Ref: Edgar Schein  </a:t>
            </a:r>
            <a:br>
              <a:rPr lang="en-US" sz="2400" i="1" dirty="0"/>
            </a:br>
            <a:r>
              <a:rPr lang="en-US" sz="2400" i="1" dirty="0"/>
              <a:t>and Marjorie Godfrey</a:t>
            </a:r>
            <a:endParaRPr lang="sv-SE" sz="2400" i="1" dirty="0"/>
          </a:p>
          <a:p>
            <a:endParaRPr lang="sv-S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840" y="1985236"/>
            <a:ext cx="23145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42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E40F51-A14E-1F29-B15F-727BB7C6945E}"/>
              </a:ext>
            </a:extLst>
          </p:cNvPr>
          <p:cNvSpPr>
            <a:spLocks noGrp="1"/>
          </p:cNvSpPr>
          <p:nvPr>
            <p:ph type="title"/>
          </p:nvPr>
        </p:nvSpPr>
        <p:spPr>
          <a:xfrm>
            <a:off x="838200" y="365125"/>
            <a:ext cx="10866120" cy="1325563"/>
          </a:xfrm>
        </p:spPr>
        <p:txBody>
          <a:bodyPr>
            <a:normAutofit/>
          </a:bodyPr>
          <a:lstStyle/>
          <a:p>
            <a:r>
              <a:rPr lang="en-US" sz="2800" b="1" i="0" dirty="0">
                <a:solidFill>
                  <a:schemeClr val="accent1"/>
                </a:solidFill>
                <a:effectLst/>
                <a:latin typeface="+mn-lt"/>
              </a:rPr>
              <a:t>Quinn shows how anyone can enter the fundamental state of leadership by engaging in the eight practices that center on the theme</a:t>
            </a:r>
            <a:endParaRPr lang="sv-SE" sz="2800" b="1" dirty="0">
              <a:solidFill>
                <a:schemeClr val="accent1"/>
              </a:solidFill>
              <a:latin typeface="+mn-lt"/>
            </a:endParaRPr>
          </a:p>
        </p:txBody>
      </p:sp>
      <p:sp>
        <p:nvSpPr>
          <p:cNvPr id="3" name="Platshållare för innehåll 2">
            <a:extLst>
              <a:ext uri="{FF2B5EF4-FFF2-40B4-BE49-F238E27FC236}">
                <a16:creationId xmlns:a16="http://schemas.microsoft.com/office/drawing/2014/main" id="{A5774C4A-D5FF-9B8D-29B7-2E3D8332E850}"/>
              </a:ext>
            </a:extLst>
          </p:cNvPr>
          <p:cNvSpPr>
            <a:spLocks noGrp="1"/>
          </p:cNvSpPr>
          <p:nvPr>
            <p:ph idx="1"/>
          </p:nvPr>
        </p:nvSpPr>
        <p:spPr/>
        <p:txBody>
          <a:bodyPr>
            <a:normAutofit/>
          </a:bodyPr>
          <a:lstStyle/>
          <a:p>
            <a:r>
              <a:rPr lang="en-US" b="0" i="0" dirty="0">
                <a:solidFill>
                  <a:srgbClr val="1E1915"/>
                </a:solidFill>
                <a:effectLst/>
              </a:rPr>
              <a:t>reflective action </a:t>
            </a:r>
          </a:p>
          <a:p>
            <a:r>
              <a:rPr lang="en-US" b="0" i="1" dirty="0">
                <a:solidFill>
                  <a:srgbClr val="1E1915"/>
                </a:solidFill>
                <a:effectLst/>
              </a:rPr>
              <a:t>authentic engagement </a:t>
            </a:r>
          </a:p>
          <a:p>
            <a:r>
              <a:rPr lang="en-US" b="0" i="0" dirty="0">
                <a:solidFill>
                  <a:srgbClr val="1E1915"/>
                </a:solidFill>
                <a:effectLst/>
              </a:rPr>
              <a:t>appreciative inquiry </a:t>
            </a:r>
          </a:p>
          <a:p>
            <a:r>
              <a:rPr lang="en-US" b="0" i="1" dirty="0">
                <a:solidFill>
                  <a:srgbClr val="1E1915"/>
                </a:solidFill>
                <a:effectLst/>
              </a:rPr>
              <a:t>grounded vision</a:t>
            </a:r>
          </a:p>
          <a:p>
            <a:r>
              <a:rPr lang="en-US" b="0" i="0" dirty="0">
                <a:solidFill>
                  <a:srgbClr val="1E1915"/>
                </a:solidFill>
                <a:effectLst/>
              </a:rPr>
              <a:t>adaptive confidence </a:t>
            </a:r>
          </a:p>
          <a:p>
            <a:r>
              <a:rPr lang="en-US" b="0" i="1" dirty="0">
                <a:solidFill>
                  <a:srgbClr val="1E1915"/>
                </a:solidFill>
                <a:effectLst/>
              </a:rPr>
              <a:t>detached interdependence </a:t>
            </a:r>
          </a:p>
          <a:p>
            <a:r>
              <a:rPr lang="en-US" b="0" i="0" dirty="0">
                <a:solidFill>
                  <a:srgbClr val="1E1915"/>
                </a:solidFill>
                <a:effectLst/>
              </a:rPr>
              <a:t>responsible freedom</a:t>
            </a:r>
          </a:p>
          <a:p>
            <a:r>
              <a:rPr lang="en-US" b="0" i="0" dirty="0">
                <a:solidFill>
                  <a:srgbClr val="1E1915"/>
                </a:solidFill>
                <a:effectLst/>
              </a:rPr>
              <a:t>tough love </a:t>
            </a:r>
            <a:endParaRPr lang="sv-SE" dirty="0"/>
          </a:p>
        </p:txBody>
      </p:sp>
      <p:pic>
        <p:nvPicPr>
          <p:cNvPr id="4098" name="Picture 2" descr="9780787971120">
            <a:extLst>
              <a:ext uri="{FF2B5EF4-FFF2-40B4-BE49-F238E27FC236}">
                <a16:creationId xmlns:a16="http://schemas.microsoft.com/office/drawing/2014/main" id="{86396FAA-898B-CD36-1EE5-BDEFBC775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067" y="2078934"/>
            <a:ext cx="2266080" cy="340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98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FD4AD7F-0270-55F8-0304-01529891C48B}"/>
              </a:ext>
            </a:extLst>
          </p:cNvPr>
          <p:cNvGrpSpPr/>
          <p:nvPr/>
        </p:nvGrpSpPr>
        <p:grpSpPr>
          <a:xfrm rot="21325255">
            <a:off x="5030503" y="1296572"/>
            <a:ext cx="5935218" cy="4404350"/>
            <a:chOff x="4852177" y="758653"/>
            <a:chExt cx="6521816" cy="4818790"/>
          </a:xfrm>
        </p:grpSpPr>
        <p:pic>
          <p:nvPicPr>
            <p:cNvPr id="3" name="Picture 2">
              <a:extLst>
                <a:ext uri="{FF2B5EF4-FFF2-40B4-BE49-F238E27FC236}">
                  <a16:creationId xmlns:a16="http://schemas.microsoft.com/office/drawing/2014/main" id="{59482873-767D-A718-7F6E-96DCE6134A29}"/>
                </a:ext>
              </a:extLst>
            </p:cNvPr>
            <p:cNvPicPr>
              <a:picLocks noChangeAspect="1"/>
            </p:cNvPicPr>
            <p:nvPr/>
          </p:nvPicPr>
          <p:blipFill>
            <a:blip r:embed="rId2"/>
            <a:stretch>
              <a:fillRect/>
            </a:stretch>
          </p:blipFill>
          <p:spPr>
            <a:xfrm>
              <a:off x="4852177" y="758653"/>
              <a:ext cx="6521816" cy="4818790"/>
            </a:xfrm>
            <a:prstGeom prst="rect">
              <a:avLst/>
            </a:prstGeom>
          </p:spPr>
        </p:pic>
        <p:sp>
          <p:nvSpPr>
            <p:cNvPr id="5" name="Oval 4">
              <a:extLst>
                <a:ext uri="{FF2B5EF4-FFF2-40B4-BE49-F238E27FC236}">
                  <a16:creationId xmlns:a16="http://schemas.microsoft.com/office/drawing/2014/main" id="{4234F997-C45B-6FA6-D354-08E0A970F9C3}"/>
                </a:ext>
              </a:extLst>
            </p:cNvPr>
            <p:cNvSpPr/>
            <p:nvPr/>
          </p:nvSpPr>
          <p:spPr>
            <a:xfrm>
              <a:off x="8915243" y="2013200"/>
              <a:ext cx="2305467" cy="2264171"/>
            </a:xfrm>
            <a:prstGeom prst="ellipse">
              <a:avLst/>
            </a:prstGeom>
            <a:solidFill>
              <a:schemeClr val="accent2">
                <a:lumMod val="60000"/>
                <a:lumOff val="40000"/>
                <a:alpha val="36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2319E292-FD49-964F-4935-491F61FBE225}"/>
              </a:ext>
            </a:extLst>
          </p:cNvPr>
          <p:cNvPicPr>
            <a:picLocks noChangeAspect="1"/>
          </p:cNvPicPr>
          <p:nvPr/>
        </p:nvPicPr>
        <p:blipFill>
          <a:blip r:embed="rId3"/>
          <a:stretch>
            <a:fillRect/>
          </a:stretch>
        </p:blipFill>
        <p:spPr>
          <a:xfrm rot="21119960">
            <a:off x="1238670" y="669566"/>
            <a:ext cx="4322988" cy="5658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888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6116838" y="553660"/>
            <a:ext cx="5184000" cy="172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eaLnBrk="1" hangingPunct="1"/>
            <a:r>
              <a:rPr lang="en-US" altLang="sv-SE" dirty="0">
                <a:solidFill>
                  <a:schemeClr val="accent1"/>
                </a:solidFill>
              </a:rPr>
              <a:t>Change the Balance of Power Q 3.0</a:t>
            </a:r>
          </a:p>
        </p:txBody>
      </p:sp>
      <p:pic>
        <p:nvPicPr>
          <p:cNvPr id="48132" name="Picture 2" descr="C:\Users\dschummers\Desktop\Christian.jpg"/>
          <p:cNvPicPr>
            <a:picLocks noChangeAspect="1" noChangeArrowheads="1"/>
          </p:cNvPicPr>
          <p:nvPr/>
        </p:nvPicPr>
        <p:blipFill rotWithShape="1">
          <a:blip r:embed="rId3">
            <a:extLst>
              <a:ext uri="{28A0092B-C50C-407E-A947-70E740481C1C}">
                <a14:useLocalDpi xmlns:a14="http://schemas.microsoft.com/office/drawing/2010/main" val="0"/>
              </a:ext>
            </a:extLst>
          </a:blip>
          <a:srcRect l="18804" r="27700" b="1"/>
          <a:stretch/>
        </p:blipFill>
        <p:spPr bwMode="auto">
          <a:xfrm>
            <a:off x="20" y="10"/>
            <a:ext cx="5486380" cy="68579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1" name="Content Placeholder 2"/>
          <p:cNvSpPr>
            <a:spLocks noGrp="1"/>
          </p:cNvSpPr>
          <p:nvPr>
            <p:ph type="body" sz="quarter" idx="14"/>
          </p:nvPr>
        </p:nvSpPr>
        <p:spPr bwMode="auto">
          <a:xfrm>
            <a:off x="6120000" y="2304000"/>
            <a:ext cx="5184775" cy="388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eaLnBrk="1" hangingPunct="1"/>
            <a:r>
              <a:rPr lang="en-US" altLang="sv-SE"/>
              <a:t>Ryhov Hospital in Jönköping had traditional hemodialysis and peritoneal dialysis center.</a:t>
            </a:r>
          </a:p>
          <a:p>
            <a:pPr eaLnBrk="1" hangingPunct="1"/>
            <a:r>
              <a:rPr lang="en-US" altLang="sv-SE"/>
              <a:t>But in 2005, a patient, Christian, asked about doing it himself.</a:t>
            </a:r>
          </a:p>
        </p:txBody>
      </p:sp>
    </p:spTree>
    <p:extLst>
      <p:ext uri="{BB962C8B-B14F-4D97-AF65-F5344CB8AC3E}">
        <p14:creationId xmlns:p14="http://schemas.microsoft.com/office/powerpoint/2010/main" val="471536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9864" y="-5235"/>
            <a:ext cx="11712271" cy="1325563"/>
          </a:xfrm>
        </p:spPr>
        <p:txBody>
          <a:bodyPr>
            <a:noAutofit/>
          </a:bodyPr>
          <a:lstStyle/>
          <a:p>
            <a:pPr algn="ctr"/>
            <a:br>
              <a:rPr lang="sv-SE" b="1" dirty="0">
                <a:solidFill>
                  <a:schemeClr val="accent1"/>
                </a:solidFill>
              </a:rPr>
            </a:br>
            <a:r>
              <a:rPr lang="sv-SE" b="1" dirty="0">
                <a:solidFill>
                  <a:schemeClr val="accent1"/>
                </a:solidFill>
              </a:rPr>
              <a:t>A person or leader who finds gaps and reminds us of gaps changes the game</a:t>
            </a:r>
            <a:br>
              <a:rPr lang="sv-SE" dirty="0"/>
            </a:br>
            <a:endParaRPr lang="sv-SE" dirty="0"/>
          </a:p>
        </p:txBody>
      </p:sp>
      <p:pic>
        <p:nvPicPr>
          <p:cNvPr id="5" name="Bildobjekt 4"/>
          <p:cNvPicPr>
            <a:picLocks noChangeAspect="1"/>
          </p:cNvPicPr>
          <p:nvPr/>
        </p:nvPicPr>
        <p:blipFill>
          <a:blip r:embed="rId2"/>
          <a:stretch>
            <a:fillRect/>
          </a:stretch>
        </p:blipFill>
        <p:spPr>
          <a:xfrm>
            <a:off x="1672619" y="1406192"/>
            <a:ext cx="3394997" cy="2259216"/>
          </a:xfrm>
          <a:prstGeom prst="rect">
            <a:avLst/>
          </a:prstGeom>
        </p:spPr>
      </p:pic>
      <p:pic>
        <p:nvPicPr>
          <p:cNvPr id="7" name="Bildobjekt 6"/>
          <p:cNvPicPr>
            <a:picLocks noChangeAspect="1"/>
          </p:cNvPicPr>
          <p:nvPr/>
        </p:nvPicPr>
        <p:blipFill rotWithShape="1">
          <a:blip r:embed="rId3"/>
          <a:srcRect t="11539" b="13580"/>
          <a:stretch/>
        </p:blipFill>
        <p:spPr>
          <a:xfrm>
            <a:off x="5281246" y="1398822"/>
            <a:ext cx="4550716" cy="2266586"/>
          </a:xfrm>
          <a:prstGeom prst="rect">
            <a:avLst/>
          </a:prstGeom>
        </p:spPr>
      </p:pic>
      <p:pic>
        <p:nvPicPr>
          <p:cNvPr id="9" name="Bildobjekt 8"/>
          <p:cNvPicPr>
            <a:picLocks noChangeAspect="1"/>
          </p:cNvPicPr>
          <p:nvPr/>
        </p:nvPicPr>
        <p:blipFill>
          <a:blip r:embed="rId4"/>
          <a:stretch>
            <a:fillRect/>
          </a:stretch>
        </p:blipFill>
        <p:spPr>
          <a:xfrm>
            <a:off x="1764323" y="3836432"/>
            <a:ext cx="4229416" cy="1966871"/>
          </a:xfrm>
          <a:prstGeom prst="rect">
            <a:avLst/>
          </a:prstGeom>
        </p:spPr>
      </p:pic>
      <p:pic>
        <p:nvPicPr>
          <p:cNvPr id="1032" name="Picture 8" descr="Bildresultat för självdialys jönköpin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131168" y="3846551"/>
            <a:ext cx="3863622" cy="236933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0939E485-71ED-5A19-9FFF-EF3773DD2A14}"/>
              </a:ext>
            </a:extLst>
          </p:cNvPr>
          <p:cNvSpPr txBox="1"/>
          <p:nvPr/>
        </p:nvSpPr>
        <p:spPr>
          <a:xfrm>
            <a:off x="10050450" y="1924216"/>
            <a:ext cx="1901686" cy="830997"/>
          </a:xfrm>
          <a:prstGeom prst="rect">
            <a:avLst/>
          </a:prstGeom>
          <a:noFill/>
        </p:spPr>
        <p:txBody>
          <a:bodyPr wrap="square" rtlCol="0">
            <a:spAutoFit/>
          </a:bodyPr>
          <a:lstStyle/>
          <a:p>
            <a:r>
              <a:rPr lang="sv-SE" sz="2400" dirty="0" err="1">
                <a:solidFill>
                  <a:schemeClr val="accent1"/>
                </a:solidFill>
              </a:rPr>
              <a:t>When</a:t>
            </a:r>
            <a:r>
              <a:rPr lang="sv-SE" sz="2400" dirty="0">
                <a:solidFill>
                  <a:schemeClr val="accent1"/>
                </a:solidFill>
              </a:rPr>
              <a:t> </a:t>
            </a:r>
            <a:r>
              <a:rPr lang="sv-SE" sz="2400" dirty="0" err="1">
                <a:solidFill>
                  <a:schemeClr val="accent1"/>
                </a:solidFill>
              </a:rPr>
              <a:t>lives</a:t>
            </a:r>
            <a:r>
              <a:rPr lang="sv-SE" sz="2400" dirty="0">
                <a:solidFill>
                  <a:schemeClr val="accent1"/>
                </a:solidFill>
              </a:rPr>
              <a:t> drives service</a:t>
            </a:r>
          </a:p>
        </p:txBody>
      </p:sp>
    </p:spTree>
    <p:extLst>
      <p:ext uri="{BB962C8B-B14F-4D97-AF65-F5344CB8AC3E}">
        <p14:creationId xmlns:p14="http://schemas.microsoft.com/office/powerpoint/2010/main" val="579104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dirty="0"/>
          </a:p>
        </p:txBody>
      </p:sp>
      <p:pic>
        <p:nvPicPr>
          <p:cNvPr id="7170" name="Picture 2" descr="Bildresultat för miden mel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7382" y="1642980"/>
            <a:ext cx="3677235" cy="49029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85454344-AD48-4DF4-B9AB-1E592D1DD26D}"/>
              </a:ext>
            </a:extLst>
          </p:cNvPr>
          <p:cNvSpPr>
            <a:spLocks noGrp="1"/>
          </p:cNvSpPr>
          <p:nvPr>
            <p:ph type="title"/>
          </p:nvPr>
        </p:nvSpPr>
        <p:spPr>
          <a:xfrm>
            <a:off x="838200" y="500062"/>
            <a:ext cx="10515600" cy="1325563"/>
          </a:xfrm>
        </p:spPr>
        <p:txBody>
          <a:bodyPr>
            <a:noAutofit/>
          </a:bodyPr>
          <a:lstStyle/>
          <a:p>
            <a:pPr algn="ctr"/>
            <a:r>
              <a:rPr lang="en-GB" b="1" dirty="0">
                <a:solidFill>
                  <a:schemeClr val="accent1"/>
                </a:solidFill>
              </a:rPr>
              <a:t>A person or leader who finds gaps and reminds us of gaps changes the game</a:t>
            </a:r>
            <a:br>
              <a:rPr lang="en-GB" dirty="0"/>
            </a:br>
            <a:endParaRPr lang="en-GB" dirty="0"/>
          </a:p>
        </p:txBody>
      </p:sp>
      <p:sp>
        <p:nvSpPr>
          <p:cNvPr id="4" name="textruta 3">
            <a:extLst>
              <a:ext uri="{FF2B5EF4-FFF2-40B4-BE49-F238E27FC236}">
                <a16:creationId xmlns:a16="http://schemas.microsoft.com/office/drawing/2014/main" id="{C2F2E437-2FDA-DD6A-4692-9D2E98EFEE44}"/>
              </a:ext>
            </a:extLst>
          </p:cNvPr>
          <p:cNvSpPr txBox="1"/>
          <p:nvPr/>
        </p:nvSpPr>
        <p:spPr>
          <a:xfrm>
            <a:off x="1264258" y="3242346"/>
            <a:ext cx="2926080" cy="954107"/>
          </a:xfrm>
          <a:prstGeom prst="rect">
            <a:avLst/>
          </a:prstGeom>
          <a:noFill/>
        </p:spPr>
        <p:txBody>
          <a:bodyPr wrap="square">
            <a:spAutoFit/>
          </a:bodyPr>
          <a:lstStyle/>
          <a:p>
            <a:r>
              <a:rPr lang="sv-SE" sz="2800" dirty="0" err="1">
                <a:solidFill>
                  <a:schemeClr val="accent1"/>
                </a:solidFill>
              </a:rPr>
              <a:t>When</a:t>
            </a:r>
            <a:r>
              <a:rPr lang="sv-SE" sz="2800" dirty="0">
                <a:solidFill>
                  <a:schemeClr val="accent1"/>
                </a:solidFill>
              </a:rPr>
              <a:t> </a:t>
            </a:r>
            <a:r>
              <a:rPr lang="sv-SE" sz="2800" dirty="0" err="1">
                <a:solidFill>
                  <a:schemeClr val="accent1"/>
                </a:solidFill>
              </a:rPr>
              <a:t>lives</a:t>
            </a:r>
            <a:r>
              <a:rPr lang="sv-SE" sz="2800" dirty="0">
                <a:solidFill>
                  <a:schemeClr val="accent1"/>
                </a:solidFill>
              </a:rPr>
              <a:t> drives service</a:t>
            </a:r>
          </a:p>
        </p:txBody>
      </p:sp>
    </p:spTree>
    <p:extLst>
      <p:ext uri="{BB962C8B-B14F-4D97-AF65-F5344CB8AC3E}">
        <p14:creationId xmlns:p14="http://schemas.microsoft.com/office/powerpoint/2010/main" val="311655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69F269-FCE6-A6F3-3227-F2FDD5591B07}"/>
              </a:ext>
            </a:extLst>
          </p:cNvPr>
          <p:cNvSpPr>
            <a:spLocks noGrp="1"/>
          </p:cNvSpPr>
          <p:nvPr>
            <p:ph type="title"/>
          </p:nvPr>
        </p:nvSpPr>
        <p:spPr/>
        <p:txBody>
          <a:bodyPr/>
          <a:lstStyle/>
          <a:p>
            <a:r>
              <a:rPr lang="en-US" dirty="0">
                <a:solidFill>
                  <a:schemeClr val="accent1"/>
                </a:solidFill>
              </a:rPr>
              <a:t>A transformational leader will develop</a:t>
            </a:r>
            <a:endParaRPr lang="sv-SE" dirty="0">
              <a:solidFill>
                <a:schemeClr val="accent1"/>
              </a:solidFill>
            </a:endParaRPr>
          </a:p>
        </p:txBody>
      </p:sp>
      <p:sp>
        <p:nvSpPr>
          <p:cNvPr id="3" name="Platshållare för innehåll 2">
            <a:extLst>
              <a:ext uri="{FF2B5EF4-FFF2-40B4-BE49-F238E27FC236}">
                <a16:creationId xmlns:a16="http://schemas.microsoft.com/office/drawing/2014/main" id="{30A4AA08-B731-240B-0D67-C1DC37FA4214}"/>
              </a:ext>
            </a:extLst>
          </p:cNvPr>
          <p:cNvSpPr>
            <a:spLocks noGrp="1"/>
          </p:cNvSpPr>
          <p:nvPr>
            <p:ph idx="1"/>
          </p:nvPr>
        </p:nvSpPr>
        <p:spPr/>
        <p:txBody>
          <a:bodyPr/>
          <a:lstStyle/>
          <a:p>
            <a:r>
              <a:rPr lang="en-US" dirty="0"/>
              <a:t>plan of action, </a:t>
            </a:r>
          </a:p>
          <a:p>
            <a:r>
              <a:rPr lang="en-US" dirty="0"/>
              <a:t>mobilize the workforce, and </a:t>
            </a:r>
          </a:p>
          <a:p>
            <a:r>
              <a:rPr lang="en-US" dirty="0"/>
              <a:t>unleash power by vocalizing the core values of the system. </a:t>
            </a:r>
          </a:p>
          <a:p>
            <a:pPr marL="0" indent="0">
              <a:buNone/>
            </a:pPr>
            <a:r>
              <a:rPr lang="en-US" dirty="0"/>
              <a:t>their source of credibility is their behavioral integrity</a:t>
            </a:r>
            <a:endParaRPr lang="sv-SE" dirty="0"/>
          </a:p>
        </p:txBody>
      </p:sp>
      <p:pic>
        <p:nvPicPr>
          <p:cNvPr id="4" name="Picture 2" descr="PDF] Deep Change by Robert E. Quinn eBook | Perlego">
            <a:extLst>
              <a:ext uri="{FF2B5EF4-FFF2-40B4-BE49-F238E27FC236}">
                <a16:creationId xmlns:a16="http://schemas.microsoft.com/office/drawing/2014/main" id="{2E845CFE-E3D4-C14E-E2B2-090EEDABB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6738" y="1820315"/>
            <a:ext cx="2149048" cy="324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6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D1B40-4067-13A3-960A-E10090820BB4}"/>
              </a:ext>
            </a:extLst>
          </p:cNvPr>
          <p:cNvSpPr>
            <a:spLocks noGrp="1"/>
          </p:cNvSpPr>
          <p:nvPr>
            <p:ph type="ctrTitle"/>
          </p:nvPr>
        </p:nvSpPr>
        <p:spPr/>
        <p:txBody>
          <a:bodyPr>
            <a:noAutofit/>
          </a:bodyPr>
          <a:lstStyle/>
          <a:p>
            <a:r>
              <a:rPr lang="en-US" sz="4400" b="1" dirty="0">
                <a:solidFill>
                  <a:srgbClr val="0000FF"/>
                </a:solidFill>
              </a:rPr>
              <a:t>Without changing our patterns of thought, we will not be able to solve the problems we created with our current pattern of thought.</a:t>
            </a:r>
          </a:p>
        </p:txBody>
      </p:sp>
      <p:sp>
        <p:nvSpPr>
          <p:cNvPr id="5" name="Subtitle 4">
            <a:extLst>
              <a:ext uri="{FF2B5EF4-FFF2-40B4-BE49-F238E27FC236}">
                <a16:creationId xmlns:a16="http://schemas.microsoft.com/office/drawing/2014/main" id="{D42E5113-6CAC-14C5-BF6E-8807324A3FB4}"/>
              </a:ext>
            </a:extLst>
          </p:cNvPr>
          <p:cNvSpPr>
            <a:spLocks noGrp="1"/>
          </p:cNvSpPr>
          <p:nvPr>
            <p:ph type="subTitle" idx="1"/>
          </p:nvPr>
        </p:nvSpPr>
        <p:spPr/>
        <p:txBody>
          <a:bodyPr>
            <a:normAutofit/>
          </a:bodyPr>
          <a:lstStyle/>
          <a:p>
            <a:pPr algn="r"/>
            <a:r>
              <a:rPr lang="en-US" sz="2000" dirty="0"/>
              <a:t>Albert Einstein</a:t>
            </a:r>
          </a:p>
        </p:txBody>
      </p:sp>
    </p:spTree>
    <p:extLst>
      <p:ext uri="{BB962C8B-B14F-4D97-AF65-F5344CB8AC3E}">
        <p14:creationId xmlns:p14="http://schemas.microsoft.com/office/powerpoint/2010/main" val="386923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E649A1-8E56-ACB5-52EB-FA98AF2585F3}"/>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D6C6E050-AA0A-3FD3-5010-AE05122BE5F0}"/>
              </a:ext>
            </a:extLst>
          </p:cNvPr>
          <p:cNvSpPr>
            <a:spLocks noGrp="1"/>
          </p:cNvSpPr>
          <p:nvPr>
            <p:ph idx="1"/>
          </p:nvPr>
        </p:nvSpPr>
        <p:spPr/>
        <p:txBody>
          <a:bodyPr/>
          <a:lstStyle/>
          <a:p>
            <a:endParaRPr lang="sv-SE"/>
          </a:p>
        </p:txBody>
      </p:sp>
      <p:pic>
        <p:nvPicPr>
          <p:cNvPr id="5" name="Bildobjekt 4">
            <a:extLst>
              <a:ext uri="{FF2B5EF4-FFF2-40B4-BE49-F238E27FC236}">
                <a16:creationId xmlns:a16="http://schemas.microsoft.com/office/drawing/2014/main" id="{84E36508-FAE9-0786-FA1D-06D02636820B}"/>
              </a:ext>
            </a:extLst>
          </p:cNvPr>
          <p:cNvPicPr>
            <a:picLocks noChangeAspect="1"/>
          </p:cNvPicPr>
          <p:nvPr/>
        </p:nvPicPr>
        <p:blipFill>
          <a:blip r:embed="rId2"/>
          <a:stretch>
            <a:fillRect/>
          </a:stretch>
        </p:blipFill>
        <p:spPr>
          <a:xfrm>
            <a:off x="0" y="81913"/>
            <a:ext cx="12192000" cy="6694174"/>
          </a:xfrm>
          <a:prstGeom prst="rect">
            <a:avLst/>
          </a:prstGeom>
        </p:spPr>
      </p:pic>
      <p:sp>
        <p:nvSpPr>
          <p:cNvPr id="6" name="Rektangel 5">
            <a:extLst>
              <a:ext uri="{FF2B5EF4-FFF2-40B4-BE49-F238E27FC236}">
                <a16:creationId xmlns:a16="http://schemas.microsoft.com/office/drawing/2014/main" id="{B8944700-AD6B-DE73-4382-654DE0AFFF84}"/>
              </a:ext>
            </a:extLst>
          </p:cNvPr>
          <p:cNvSpPr/>
          <p:nvPr/>
        </p:nvSpPr>
        <p:spPr>
          <a:xfrm>
            <a:off x="10654748" y="198783"/>
            <a:ext cx="1343770" cy="8428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5306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EDF604-D09D-6DA3-8978-64F4524E0937}"/>
              </a:ext>
            </a:extLst>
          </p:cNvPr>
          <p:cNvSpPr>
            <a:spLocks noGrp="1"/>
          </p:cNvSpPr>
          <p:nvPr>
            <p:ph type="title"/>
          </p:nvPr>
        </p:nvSpPr>
        <p:spPr>
          <a:xfrm>
            <a:off x="691763" y="-247126"/>
            <a:ext cx="10702455" cy="1325563"/>
          </a:xfrm>
        </p:spPr>
        <p:txBody>
          <a:bodyPr>
            <a:normAutofit/>
          </a:bodyPr>
          <a:lstStyle/>
          <a:p>
            <a:br>
              <a:rPr lang="en-US" sz="3600" dirty="0">
                <a:solidFill>
                  <a:schemeClr val="accent1"/>
                </a:solidFill>
              </a:rPr>
            </a:br>
            <a:r>
              <a:rPr lang="en-US" sz="3600" dirty="0">
                <a:solidFill>
                  <a:schemeClr val="accent1"/>
                </a:solidFill>
              </a:rPr>
              <a:t>“</a:t>
            </a:r>
            <a:r>
              <a:rPr lang="en-US" sz="3600" b="0" i="0" dirty="0">
                <a:solidFill>
                  <a:schemeClr val="accent1"/>
                </a:solidFill>
                <a:effectLst/>
                <a:latin typeface="arial" panose="020B0604020202020204" pitchFamily="34" charset="0"/>
              </a:rPr>
              <a:t>The format are defined by the contours we see”.</a:t>
            </a:r>
            <a:endParaRPr lang="sv-SE" sz="3600" dirty="0">
              <a:solidFill>
                <a:schemeClr val="accent1"/>
              </a:solidFill>
            </a:endParaRPr>
          </a:p>
        </p:txBody>
      </p:sp>
      <p:sp>
        <p:nvSpPr>
          <p:cNvPr id="3" name="Platshållare för innehåll 2">
            <a:extLst>
              <a:ext uri="{FF2B5EF4-FFF2-40B4-BE49-F238E27FC236}">
                <a16:creationId xmlns:a16="http://schemas.microsoft.com/office/drawing/2014/main" id="{A9D54AE6-06E8-7B9A-1820-1E16D3BA53C7}"/>
              </a:ext>
            </a:extLst>
          </p:cNvPr>
          <p:cNvSpPr>
            <a:spLocks noGrp="1"/>
          </p:cNvSpPr>
          <p:nvPr>
            <p:ph idx="1"/>
          </p:nvPr>
        </p:nvSpPr>
        <p:spPr/>
        <p:txBody>
          <a:bodyPr/>
          <a:lstStyle/>
          <a:p>
            <a:endParaRPr lang="sv-SE" dirty="0"/>
          </a:p>
        </p:txBody>
      </p:sp>
      <p:pic>
        <p:nvPicPr>
          <p:cNvPr id="2050" name="Picture 2">
            <a:extLst>
              <a:ext uri="{FF2B5EF4-FFF2-40B4-BE49-F238E27FC236}">
                <a16:creationId xmlns:a16="http://schemas.microsoft.com/office/drawing/2014/main" id="{5AD9264B-40E7-05A9-2C15-FB08F06F6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063" y="3776663"/>
            <a:ext cx="676275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avel Service - Företagsresor, möten och event samt Air Broker">
            <a:extLst>
              <a:ext uri="{FF2B5EF4-FFF2-40B4-BE49-F238E27FC236}">
                <a16:creationId xmlns:a16="http://schemas.microsoft.com/office/drawing/2014/main" id="{687E4B77-20B6-54C9-B793-23DAE29F5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413" y="1305719"/>
            <a:ext cx="3666128" cy="247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0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686DF6-9504-5E71-17F4-2CF84F28FCCD}"/>
              </a:ext>
            </a:extLst>
          </p:cNvPr>
          <p:cNvPicPr>
            <a:picLocks noChangeAspect="1"/>
          </p:cNvPicPr>
          <p:nvPr/>
        </p:nvPicPr>
        <p:blipFill>
          <a:blip r:embed="rId3"/>
          <a:stretch>
            <a:fillRect/>
          </a:stretch>
        </p:blipFill>
        <p:spPr>
          <a:xfrm>
            <a:off x="416803" y="195234"/>
            <a:ext cx="8672428" cy="3048227"/>
          </a:xfrm>
          <a:prstGeom prst="rect">
            <a:avLst/>
          </a:prstGeom>
        </p:spPr>
      </p:pic>
      <p:sp>
        <p:nvSpPr>
          <p:cNvPr id="9" name="TextBox 8">
            <a:extLst>
              <a:ext uri="{FF2B5EF4-FFF2-40B4-BE49-F238E27FC236}">
                <a16:creationId xmlns:a16="http://schemas.microsoft.com/office/drawing/2014/main" id="{62F8AB0E-FDB5-B56E-AA5A-9F8E822A962D}"/>
              </a:ext>
            </a:extLst>
          </p:cNvPr>
          <p:cNvSpPr txBox="1"/>
          <p:nvPr/>
        </p:nvSpPr>
        <p:spPr>
          <a:xfrm>
            <a:off x="9509069" y="1180627"/>
            <a:ext cx="253553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Hardcastle, A.C. et al. </a:t>
            </a:r>
            <a:r>
              <a:rPr kumimoji="0" lang="en-GB" sz="1800" b="0" i="1" u="none" strike="noStrike" kern="1200" cap="none" spc="0" normalizeH="0" baseline="0" noProof="0" dirty="0">
                <a:ln>
                  <a:noFill/>
                </a:ln>
                <a:solidFill>
                  <a:srgbClr val="000000"/>
                </a:solidFill>
                <a:effectLst/>
                <a:uLnTx/>
                <a:uFillTx/>
                <a:latin typeface="Arial"/>
                <a:ea typeface="+mn-ea"/>
                <a:cs typeface="+mn-cs"/>
              </a:rPr>
              <a:t>The dynamics of quality: a national panel study of evidence-based standards </a:t>
            </a:r>
            <a:r>
              <a:rPr kumimoji="0" lang="en-GB" sz="1800" b="0" i="0" u="none" strike="noStrike" kern="1200" cap="none" spc="0" normalizeH="0" baseline="0" noProof="0" dirty="0">
                <a:ln>
                  <a:noFill/>
                </a:ln>
                <a:solidFill>
                  <a:srgbClr val="000000"/>
                </a:solidFill>
                <a:effectLst/>
                <a:uLnTx/>
                <a:uFillTx/>
                <a:latin typeface="Arial"/>
                <a:ea typeface="+mn-ea"/>
                <a:cs typeface="+mn-cs"/>
              </a:rPr>
              <a:t>2015</a:t>
            </a:r>
          </a:p>
        </p:txBody>
      </p:sp>
      <p:sp>
        <p:nvSpPr>
          <p:cNvPr id="10" name="TextBox 9">
            <a:extLst>
              <a:ext uri="{FF2B5EF4-FFF2-40B4-BE49-F238E27FC236}">
                <a16:creationId xmlns:a16="http://schemas.microsoft.com/office/drawing/2014/main" id="{8B2C8FD9-3498-47C0-967C-89623B6C4B6C}"/>
              </a:ext>
            </a:extLst>
          </p:cNvPr>
          <p:cNvSpPr txBox="1"/>
          <p:nvPr/>
        </p:nvSpPr>
        <p:spPr>
          <a:xfrm>
            <a:off x="831082" y="6398142"/>
            <a:ext cx="6115050" cy="34406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Braithwaite and Glasziou May 2020</a:t>
            </a:r>
          </a:p>
        </p:txBody>
      </p:sp>
      <p:sp>
        <p:nvSpPr>
          <p:cNvPr id="13" name="TextBox 12">
            <a:extLst>
              <a:ext uri="{FF2B5EF4-FFF2-40B4-BE49-F238E27FC236}">
                <a16:creationId xmlns:a16="http://schemas.microsoft.com/office/drawing/2014/main" id="{4923698D-B1E3-4894-9451-7EF8A6AE593B}"/>
              </a:ext>
            </a:extLst>
          </p:cNvPr>
          <p:cNvSpPr txBox="1"/>
          <p:nvPr/>
        </p:nvSpPr>
        <p:spPr>
          <a:xfrm>
            <a:off x="6826138" y="6245424"/>
            <a:ext cx="53658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D’Avena A, Agrawal S, Kizer KW, et al.: Normalising High-Value Care: Findings of the National Quality Task Force. 2020</a:t>
            </a:r>
          </a:p>
        </p:txBody>
      </p:sp>
      <p:sp>
        <p:nvSpPr>
          <p:cNvPr id="6" name="Rectangle 5">
            <a:extLst>
              <a:ext uri="{FF2B5EF4-FFF2-40B4-BE49-F238E27FC236}">
                <a16:creationId xmlns:a16="http://schemas.microsoft.com/office/drawing/2014/main" id="{8EF2D18A-F60B-47EE-B599-F0AED966D55B}"/>
              </a:ext>
            </a:extLst>
          </p:cNvPr>
          <p:cNvSpPr/>
          <p:nvPr/>
        </p:nvSpPr>
        <p:spPr>
          <a:xfrm>
            <a:off x="2132989" y="74882"/>
            <a:ext cx="4675315" cy="772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F4C2695-88F6-4FA3-AEAD-AA6C06DF544B}"/>
              </a:ext>
            </a:extLst>
          </p:cNvPr>
          <p:cNvSpPr txBox="1"/>
          <p:nvPr/>
        </p:nvSpPr>
        <p:spPr>
          <a:xfrm>
            <a:off x="1980023" y="666550"/>
            <a:ext cx="59236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 of quality indicators for healthcare received by participants</a:t>
            </a:r>
          </a:p>
        </p:txBody>
      </p:sp>
      <p:sp>
        <p:nvSpPr>
          <p:cNvPr id="3" name="Title 2">
            <a:extLst>
              <a:ext uri="{FF2B5EF4-FFF2-40B4-BE49-F238E27FC236}">
                <a16:creationId xmlns:a16="http://schemas.microsoft.com/office/drawing/2014/main" id="{0C927C63-392C-F400-0607-B354AF4A3D93}"/>
              </a:ext>
            </a:extLst>
          </p:cNvPr>
          <p:cNvSpPr>
            <a:spLocks noGrp="1"/>
          </p:cNvSpPr>
          <p:nvPr>
            <p:ph type="title"/>
          </p:nvPr>
        </p:nvSpPr>
        <p:spPr>
          <a:xfrm>
            <a:off x="109537" y="91534"/>
            <a:ext cx="9890674" cy="611649"/>
          </a:xfrm>
        </p:spPr>
        <p:txBody>
          <a:bodyPr>
            <a:normAutofit fontScale="90000"/>
          </a:bodyPr>
          <a:lstStyle/>
          <a:p>
            <a:r>
              <a:rPr lang="en-GB" sz="4000" b="1" dirty="0"/>
              <a:t>The challenge in numbers as a </a:t>
            </a:r>
            <a:r>
              <a:rPr lang="en-GB" sz="4000" b="1" dirty="0" err="1"/>
              <a:t>HCsystem</a:t>
            </a:r>
            <a:endParaRPr lang="en-GB" sz="4000" b="1" dirty="0"/>
          </a:p>
        </p:txBody>
      </p:sp>
      <p:sp>
        <p:nvSpPr>
          <p:cNvPr id="17" name="Rectangle 16">
            <a:extLst>
              <a:ext uri="{FF2B5EF4-FFF2-40B4-BE49-F238E27FC236}">
                <a16:creationId xmlns:a16="http://schemas.microsoft.com/office/drawing/2014/main" id="{790E0094-325A-4F36-98C1-132A56957A3D}"/>
              </a:ext>
            </a:extLst>
          </p:cNvPr>
          <p:cNvSpPr/>
          <p:nvPr/>
        </p:nvSpPr>
        <p:spPr>
          <a:xfrm>
            <a:off x="109537" y="982948"/>
            <a:ext cx="1570176" cy="1944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AB85446-D973-42E1-A753-F0711515EE43}"/>
              </a:ext>
            </a:extLst>
          </p:cNvPr>
          <p:cNvSpPr txBox="1"/>
          <p:nvPr/>
        </p:nvSpPr>
        <p:spPr>
          <a:xfrm flipH="1">
            <a:off x="92066" y="1047185"/>
            <a:ext cx="1897516" cy="492571"/>
          </a:xfrm>
          <a:prstGeom prst="rect">
            <a:avLst/>
          </a:prstGeom>
          <a:noFill/>
        </p:spPr>
        <p:txBody>
          <a:bodyPr wrap="squar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Cardiovascular disease</a:t>
            </a:r>
          </a:p>
        </p:txBody>
      </p:sp>
      <p:sp>
        <p:nvSpPr>
          <p:cNvPr id="14" name="TextBox 13">
            <a:extLst>
              <a:ext uri="{FF2B5EF4-FFF2-40B4-BE49-F238E27FC236}">
                <a16:creationId xmlns:a16="http://schemas.microsoft.com/office/drawing/2014/main" id="{EB14BA96-A8C0-4F02-B79C-88AA0531632E}"/>
              </a:ext>
            </a:extLst>
          </p:cNvPr>
          <p:cNvSpPr txBox="1"/>
          <p:nvPr/>
        </p:nvSpPr>
        <p:spPr>
          <a:xfrm>
            <a:off x="109536" y="1527775"/>
            <a:ext cx="1006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Diabetes</a:t>
            </a:r>
          </a:p>
        </p:txBody>
      </p:sp>
      <p:sp>
        <p:nvSpPr>
          <p:cNvPr id="15" name="TextBox 14">
            <a:extLst>
              <a:ext uri="{FF2B5EF4-FFF2-40B4-BE49-F238E27FC236}">
                <a16:creationId xmlns:a16="http://schemas.microsoft.com/office/drawing/2014/main" id="{57728A71-FBC8-44B8-B050-92F48C7C870E}"/>
              </a:ext>
            </a:extLst>
          </p:cNvPr>
          <p:cNvSpPr txBox="1"/>
          <p:nvPr/>
        </p:nvSpPr>
        <p:spPr>
          <a:xfrm>
            <a:off x="109536" y="1962860"/>
            <a:ext cx="12332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Depression</a:t>
            </a:r>
          </a:p>
        </p:txBody>
      </p:sp>
      <p:sp>
        <p:nvSpPr>
          <p:cNvPr id="16" name="TextBox 15">
            <a:extLst>
              <a:ext uri="{FF2B5EF4-FFF2-40B4-BE49-F238E27FC236}">
                <a16:creationId xmlns:a16="http://schemas.microsoft.com/office/drawing/2014/main" id="{D8E7E7DD-7CA2-445F-8682-C8288CBF7843}"/>
              </a:ext>
            </a:extLst>
          </p:cNvPr>
          <p:cNvSpPr txBox="1"/>
          <p:nvPr/>
        </p:nvSpPr>
        <p:spPr>
          <a:xfrm>
            <a:off x="92066" y="2486114"/>
            <a:ext cx="14780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Osteoarthritis</a:t>
            </a:r>
          </a:p>
        </p:txBody>
      </p:sp>
      <p:sp>
        <p:nvSpPr>
          <p:cNvPr id="18" name="Rectangle 17">
            <a:extLst>
              <a:ext uri="{FF2B5EF4-FFF2-40B4-BE49-F238E27FC236}">
                <a16:creationId xmlns:a16="http://schemas.microsoft.com/office/drawing/2014/main" id="{AFCA4D0D-1CF2-496B-A17C-130C906D7B05}"/>
              </a:ext>
            </a:extLst>
          </p:cNvPr>
          <p:cNvSpPr/>
          <p:nvPr/>
        </p:nvSpPr>
        <p:spPr>
          <a:xfrm>
            <a:off x="1554581" y="2827865"/>
            <a:ext cx="8021162"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0              10            20              30             40</a:t>
            </a:r>
            <a:r>
              <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rPr>
              <a:t>0          </a:t>
            </a: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rPr>
              <a:t>50             60            70              80             90</a:t>
            </a:r>
          </a:p>
        </p:txBody>
      </p:sp>
      <p:pic>
        <p:nvPicPr>
          <p:cNvPr id="20" name="Picture 19">
            <a:extLst>
              <a:ext uri="{FF2B5EF4-FFF2-40B4-BE49-F238E27FC236}">
                <a16:creationId xmlns:a16="http://schemas.microsoft.com/office/drawing/2014/main" id="{B6117CEF-B647-4BEC-A44A-67B2E3486007}"/>
              </a:ext>
            </a:extLst>
          </p:cNvPr>
          <p:cNvPicPr>
            <a:picLocks noChangeAspect="1"/>
          </p:cNvPicPr>
          <p:nvPr/>
        </p:nvPicPr>
        <p:blipFill>
          <a:blip r:embed="rId4"/>
          <a:stretch>
            <a:fillRect/>
          </a:stretch>
        </p:blipFill>
        <p:spPr>
          <a:xfrm>
            <a:off x="73705" y="3308424"/>
            <a:ext cx="6095999" cy="3111610"/>
          </a:xfrm>
          <a:prstGeom prst="rect">
            <a:avLst/>
          </a:prstGeom>
        </p:spPr>
      </p:pic>
      <p:sp>
        <p:nvSpPr>
          <p:cNvPr id="11" name="TextBox 10">
            <a:extLst>
              <a:ext uri="{FF2B5EF4-FFF2-40B4-BE49-F238E27FC236}">
                <a16:creationId xmlns:a16="http://schemas.microsoft.com/office/drawing/2014/main" id="{C87DB2B3-12C2-13B8-7ACD-B1C1681C8516}"/>
              </a:ext>
            </a:extLst>
          </p:cNvPr>
          <p:cNvSpPr txBox="1"/>
          <p:nvPr/>
        </p:nvSpPr>
        <p:spPr>
          <a:xfrm>
            <a:off x="243270" y="3429000"/>
            <a:ext cx="5243129" cy="226844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Healthcare represents a paradox.                        While change is everywhere, performance has flatlined: </a:t>
            </a:r>
            <a:r>
              <a:rPr kumimoji="0" lang="en-GB" sz="19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60% </a:t>
            </a:r>
            <a:r>
              <a:rPr kumimoji="0" lang="en-GB" sz="1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of care on average is in line with evidence- or consensus-based guidelines, </a:t>
            </a:r>
            <a:r>
              <a:rPr kumimoji="0" lang="en-GB" sz="19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30% </a:t>
            </a:r>
            <a:r>
              <a:rPr kumimoji="0" lang="en-GB" sz="1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is some form of waste or of low value, and </a:t>
            </a:r>
            <a:r>
              <a:rPr kumimoji="0" lang="en-GB" sz="19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10% </a:t>
            </a:r>
            <a:r>
              <a:rPr kumimoji="0" lang="en-GB" sz="1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is harm. The 60-30-10 challenge has persisted for three decades.</a:t>
            </a:r>
            <a:endParaRPr kumimoji="0" lang="en-GB" sz="19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4" name="Picture 23">
            <a:extLst>
              <a:ext uri="{FF2B5EF4-FFF2-40B4-BE49-F238E27FC236}">
                <a16:creationId xmlns:a16="http://schemas.microsoft.com/office/drawing/2014/main" id="{AFA2D25D-8265-487E-A592-339E4DD2D379}"/>
              </a:ext>
            </a:extLst>
          </p:cNvPr>
          <p:cNvPicPr>
            <a:picLocks noChangeAspect="1"/>
          </p:cNvPicPr>
          <p:nvPr/>
        </p:nvPicPr>
        <p:blipFill>
          <a:blip r:embed="rId5"/>
          <a:stretch>
            <a:fillRect/>
          </a:stretch>
        </p:blipFill>
        <p:spPr>
          <a:xfrm rot="10800000" flipV="1">
            <a:off x="5804316" y="3197197"/>
            <a:ext cx="6240287" cy="3048226"/>
          </a:xfrm>
          <a:prstGeom prst="rect">
            <a:avLst/>
          </a:prstGeom>
        </p:spPr>
      </p:pic>
      <p:sp>
        <p:nvSpPr>
          <p:cNvPr id="8" name="TextBox 7">
            <a:extLst>
              <a:ext uri="{FF2B5EF4-FFF2-40B4-BE49-F238E27FC236}">
                <a16:creationId xmlns:a16="http://schemas.microsoft.com/office/drawing/2014/main" id="{A928BED3-1179-4C59-8052-E3116A3F193C}"/>
              </a:ext>
            </a:extLst>
          </p:cNvPr>
          <p:cNvSpPr txBox="1"/>
          <p:nvPr/>
        </p:nvSpPr>
        <p:spPr>
          <a:xfrm>
            <a:off x="6339269" y="3493726"/>
            <a:ext cx="5465903" cy="1934376"/>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900" b="0" i="1" u="none" strike="noStrike" kern="1200" cap="none" spc="0" normalizeH="0" baseline="0" noProof="0" dirty="0">
                <a:ln>
                  <a:noFill/>
                </a:ln>
                <a:solidFill>
                  <a:srgbClr val="000000"/>
                </a:solidFill>
                <a:effectLst/>
                <a:uLnTx/>
                <a:uFillTx/>
                <a:latin typeface="Calibri" panose="020F0502020204030204"/>
                <a:ea typeface="+mn-ea"/>
                <a:cs typeface="+mn-cs"/>
              </a:rPr>
              <a:t>Despite impressive gains, notable shortcomings</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900" b="0" i="1" u="none" strike="noStrike" kern="1200" cap="none" spc="0" normalizeH="0" baseline="0" noProof="0" dirty="0">
                <a:ln>
                  <a:noFill/>
                </a:ln>
                <a:solidFill>
                  <a:srgbClr val="000000"/>
                </a:solidFill>
                <a:effectLst/>
                <a:uLnTx/>
                <a:uFillTx/>
                <a:latin typeface="Calibri" panose="020F0502020204030204"/>
                <a:ea typeface="+mn-ea"/>
                <a:cs typeface="+mn-cs"/>
              </a:rPr>
              <a:t>persist in normalising consistent, high-value,      person-centered care. What is primarily missing is not progress in measurement, but progress in results. Changes in culture, investment, leadership, and even the distribution of power are even more important than measurement alone”</a:t>
            </a:r>
            <a:endParaRPr kumimoji="0" lang="en-GB" sz="19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DF92F7F-3CBE-D012-B586-9174BCFB2291}"/>
              </a:ext>
            </a:extLst>
          </p:cNvPr>
          <p:cNvSpPr/>
          <p:nvPr/>
        </p:nvSpPr>
        <p:spPr>
          <a:xfrm>
            <a:off x="10179170" y="195234"/>
            <a:ext cx="1708030" cy="723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8590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61393-9608-EFD3-837F-E90EA7A805E5}"/>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4D86279D-18F7-9E66-4F57-3F27183BEB4C}"/>
              </a:ext>
            </a:extLst>
          </p:cNvPr>
          <p:cNvSpPr>
            <a:spLocks noGrp="1"/>
          </p:cNvSpPr>
          <p:nvPr>
            <p:ph type="body" sz="quarter" idx="13"/>
          </p:nvPr>
        </p:nvSpPr>
        <p:spPr/>
        <p:txBody>
          <a:bodyPr/>
          <a:lstStyle/>
          <a:p>
            <a:endParaRPr lang="sv-SE"/>
          </a:p>
        </p:txBody>
      </p:sp>
      <p:graphicFrame>
        <p:nvGraphicFramePr>
          <p:cNvPr id="4" name="Objekt 3">
            <a:hlinkClick r:id="" action="ppaction://ole?verb=0"/>
            <a:extLst>
              <a:ext uri="{FF2B5EF4-FFF2-40B4-BE49-F238E27FC236}">
                <a16:creationId xmlns:a16="http://schemas.microsoft.com/office/drawing/2014/main" id="{822D0A41-D35A-4DFA-031B-34CD1BECDE54}"/>
              </a:ext>
            </a:extLst>
          </p:cNvPr>
          <p:cNvGraphicFramePr>
            <a:graphicFrameLocks noChangeAspect="1"/>
          </p:cNvGraphicFramePr>
          <p:nvPr/>
        </p:nvGraphicFramePr>
        <p:xfrm>
          <a:off x="92074" y="92075"/>
          <a:ext cx="12099925" cy="6806208"/>
        </p:xfrm>
        <a:graphic>
          <a:graphicData uri="http://schemas.openxmlformats.org/presentationml/2006/ole">
            <mc:AlternateContent xmlns:mc="http://schemas.openxmlformats.org/markup-compatibility/2006">
              <mc:Choice xmlns:v="urn:schemas-microsoft-com:vml" Requires="v">
                <p:oleObj name="Presentation" r:id="rId2" imgW="6095975" imgH="3429123" progId="PowerPoint.Show.12">
                  <p:embed/>
                </p:oleObj>
              </mc:Choice>
              <mc:Fallback>
                <p:oleObj name="Presentation" r:id="rId2" imgW="6095975" imgH="3429123" progId="PowerPoint.Show.12">
                  <p:embed/>
                  <p:pic>
                    <p:nvPicPr>
                      <p:cNvPr id="4" name="Objekt 3">
                        <a:hlinkClick r:id="" action="ppaction://ole?verb=0"/>
                        <a:extLst>
                          <a:ext uri="{FF2B5EF4-FFF2-40B4-BE49-F238E27FC236}">
                            <a16:creationId xmlns:a16="http://schemas.microsoft.com/office/drawing/2014/main" id="{822D0A41-D35A-4DFA-031B-34CD1BECDE54}"/>
                          </a:ext>
                        </a:extLst>
                      </p:cNvPr>
                      <p:cNvPicPr/>
                      <p:nvPr/>
                    </p:nvPicPr>
                    <p:blipFill>
                      <a:blip r:embed="rId3"/>
                      <a:stretch>
                        <a:fillRect/>
                      </a:stretch>
                    </p:blipFill>
                    <p:spPr>
                      <a:xfrm>
                        <a:off x="92074" y="92075"/>
                        <a:ext cx="12099925" cy="6806208"/>
                      </a:xfrm>
                      <a:prstGeom prst="rect">
                        <a:avLst/>
                      </a:prstGeom>
                    </p:spPr>
                  </p:pic>
                </p:oleObj>
              </mc:Fallback>
            </mc:AlternateContent>
          </a:graphicData>
        </a:graphic>
      </p:graphicFrame>
      <p:sp>
        <p:nvSpPr>
          <p:cNvPr id="5" name="textruta 4">
            <a:extLst>
              <a:ext uri="{FF2B5EF4-FFF2-40B4-BE49-F238E27FC236}">
                <a16:creationId xmlns:a16="http://schemas.microsoft.com/office/drawing/2014/main" id="{D3058AB8-6C91-80C1-1097-ACA7C305B54D}"/>
              </a:ext>
            </a:extLst>
          </p:cNvPr>
          <p:cNvSpPr txBox="1"/>
          <p:nvPr/>
        </p:nvSpPr>
        <p:spPr>
          <a:xfrm>
            <a:off x="742950" y="6591300"/>
            <a:ext cx="10041531" cy="415498"/>
          </a:xfrm>
          <a:prstGeom prst="rect">
            <a:avLst/>
          </a:prstGeom>
          <a:noFill/>
        </p:spPr>
        <p:txBody>
          <a:bodyPr wrap="none" rtlCol="0">
            <a:spAutoFit/>
          </a:bodyPr>
          <a:lstStyle/>
          <a:p>
            <a:r>
              <a:rPr lang="sv-SE" sz="1050" u="sng" dirty="0">
                <a:solidFill>
                  <a:srgbClr val="0563C1"/>
                </a:solidFill>
                <a:effectLst/>
                <a:latin typeface="Calibri" panose="020F0502020204030204" pitchFamily="34" charset="0"/>
                <a:ea typeface="Calibri" panose="020F0502020204030204" pitchFamily="34" charset="0"/>
                <a:hlinkClick r:id="rId4"/>
              </a:rPr>
              <a:t>https://app.powerbi.com/view?r=eyJrIjoiMzNiNGQzN2EtMzc5ZC00NjFmLWJkYjItZjVhZjYyOTNlNjQ0IiwidCI6Ijg4MjY3ZjlmLTk5ZjEtNDc3Yi04NDhmLWFkNDZiMzkwYjQ0NyIsImMiOjh9</a:t>
            </a:r>
            <a:endParaRPr lang="sv-SE" sz="1050" dirty="0">
              <a:effectLst/>
              <a:latin typeface="Calibri" panose="020F0502020204030204" pitchFamily="34" charset="0"/>
              <a:ea typeface="Times New Roman" panose="02020603050405020304" pitchFamily="18" charset="0"/>
            </a:endParaRPr>
          </a:p>
          <a:p>
            <a:endParaRPr lang="sv-SE" sz="1050" dirty="0"/>
          </a:p>
        </p:txBody>
      </p:sp>
      <p:sp>
        <p:nvSpPr>
          <p:cNvPr id="6" name="Rektangel 5">
            <a:extLst>
              <a:ext uri="{FF2B5EF4-FFF2-40B4-BE49-F238E27FC236}">
                <a16:creationId xmlns:a16="http://schemas.microsoft.com/office/drawing/2014/main" id="{7F1DFE6F-7924-6581-1552-0785594CF460}"/>
              </a:ext>
            </a:extLst>
          </p:cNvPr>
          <p:cNvSpPr/>
          <p:nvPr/>
        </p:nvSpPr>
        <p:spPr>
          <a:xfrm>
            <a:off x="596348" y="667910"/>
            <a:ext cx="9843440" cy="5963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dirty="0">
                <a:solidFill>
                  <a:schemeClr val="accent1"/>
                </a:solidFill>
              </a:rPr>
              <a:t>1 </a:t>
            </a:r>
            <a:r>
              <a:rPr lang="sv-SE" sz="3200" dirty="0" err="1">
                <a:solidFill>
                  <a:schemeClr val="accent1"/>
                </a:solidFill>
              </a:rPr>
              <a:t>county</a:t>
            </a:r>
            <a:r>
              <a:rPr lang="sv-SE" sz="3200" dirty="0">
                <a:solidFill>
                  <a:schemeClr val="accent1"/>
                </a:solidFill>
              </a:rPr>
              <a:t>, 13 </a:t>
            </a:r>
            <a:r>
              <a:rPr lang="sv-SE" sz="3200" dirty="0" err="1">
                <a:solidFill>
                  <a:schemeClr val="accent1"/>
                </a:solidFill>
              </a:rPr>
              <a:t>municipalities</a:t>
            </a:r>
            <a:r>
              <a:rPr lang="sv-SE" sz="3200" dirty="0">
                <a:solidFill>
                  <a:schemeClr val="accent1"/>
                </a:solidFill>
              </a:rPr>
              <a:t> 130 </a:t>
            </a:r>
            <a:r>
              <a:rPr lang="sv-SE" sz="3200" dirty="0" err="1">
                <a:solidFill>
                  <a:schemeClr val="accent1"/>
                </a:solidFill>
              </a:rPr>
              <a:t>statistical</a:t>
            </a:r>
            <a:r>
              <a:rPr lang="sv-SE" sz="3200" dirty="0">
                <a:solidFill>
                  <a:schemeClr val="accent1"/>
                </a:solidFill>
              </a:rPr>
              <a:t> areas</a:t>
            </a:r>
          </a:p>
        </p:txBody>
      </p:sp>
      <p:sp>
        <p:nvSpPr>
          <p:cNvPr id="7" name="Rektangel 6">
            <a:extLst>
              <a:ext uri="{FF2B5EF4-FFF2-40B4-BE49-F238E27FC236}">
                <a16:creationId xmlns:a16="http://schemas.microsoft.com/office/drawing/2014/main" id="{B6A0B88A-AF48-FF7D-8236-EC6C47C961F7}"/>
              </a:ext>
            </a:extLst>
          </p:cNvPr>
          <p:cNvSpPr/>
          <p:nvPr/>
        </p:nvSpPr>
        <p:spPr>
          <a:xfrm>
            <a:off x="3705309" y="2337684"/>
            <a:ext cx="4762831" cy="4561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accent1"/>
                </a:solidFill>
              </a:rPr>
              <a:t>Children (0-17) </a:t>
            </a:r>
            <a:r>
              <a:rPr lang="sv-SE" dirty="0" err="1">
                <a:solidFill>
                  <a:schemeClr val="accent1"/>
                </a:solidFill>
              </a:rPr>
              <a:t>that</a:t>
            </a:r>
            <a:r>
              <a:rPr lang="sv-SE" dirty="0">
                <a:solidFill>
                  <a:schemeClr val="accent1"/>
                </a:solidFill>
              </a:rPr>
              <a:t> </a:t>
            </a:r>
            <a:r>
              <a:rPr lang="sv-SE" dirty="0" err="1">
                <a:solidFill>
                  <a:schemeClr val="accent1"/>
                </a:solidFill>
              </a:rPr>
              <a:t>lives</a:t>
            </a:r>
            <a:r>
              <a:rPr lang="sv-SE" dirty="0">
                <a:solidFill>
                  <a:schemeClr val="accent1"/>
                </a:solidFill>
              </a:rPr>
              <a:t> in </a:t>
            </a:r>
            <a:r>
              <a:rPr lang="sv-SE" dirty="0" err="1">
                <a:solidFill>
                  <a:schemeClr val="accent1"/>
                </a:solidFill>
              </a:rPr>
              <a:t>financial</a:t>
            </a:r>
            <a:r>
              <a:rPr lang="sv-SE" dirty="0">
                <a:solidFill>
                  <a:schemeClr val="accent1"/>
                </a:solidFill>
              </a:rPr>
              <a:t> </a:t>
            </a:r>
            <a:r>
              <a:rPr lang="sv-SE" dirty="0" err="1">
                <a:solidFill>
                  <a:schemeClr val="accent1"/>
                </a:solidFill>
              </a:rPr>
              <a:t>vulnerability</a:t>
            </a:r>
            <a:endParaRPr lang="sv-SE" dirty="0">
              <a:solidFill>
                <a:schemeClr val="accent1"/>
              </a:solidFill>
            </a:endParaRPr>
          </a:p>
        </p:txBody>
      </p:sp>
    </p:spTree>
    <p:extLst>
      <p:ext uri="{BB962C8B-B14F-4D97-AF65-F5344CB8AC3E}">
        <p14:creationId xmlns:p14="http://schemas.microsoft.com/office/powerpoint/2010/main" val="94205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11"/>
          <p:cNvSpPr txBox="1">
            <a:spLocks noGrp="1"/>
          </p:cNvSpPr>
          <p:nvPr>
            <p:ph type="title"/>
          </p:nvPr>
        </p:nvSpPr>
        <p:spPr>
          <a:xfrm>
            <a:off x="2170069" y="101069"/>
            <a:ext cx="9706625" cy="129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B1063A"/>
              </a:buClr>
              <a:buSzPts val="2400"/>
              <a:buFont typeface="Verdana"/>
              <a:buNone/>
            </a:pPr>
            <a:r>
              <a:rPr lang="sv-SE" sz="3600" b="1" dirty="0">
                <a:solidFill>
                  <a:schemeClr val="accent1"/>
                </a:solidFill>
                <a:latin typeface="+mn-lt"/>
                <a:ea typeface="Verdana"/>
                <a:cs typeface="Verdana"/>
                <a:sym typeface="Verdana"/>
              </a:rPr>
              <a:t>Quality as the </a:t>
            </a:r>
            <a:r>
              <a:rPr lang="sv-SE" sz="3600" b="1" dirty="0" err="1">
                <a:solidFill>
                  <a:schemeClr val="accent1"/>
                </a:solidFill>
                <a:latin typeface="+mn-lt"/>
                <a:ea typeface="Verdana"/>
                <a:cs typeface="Verdana"/>
                <a:sym typeface="Verdana"/>
              </a:rPr>
              <a:t>strategy</a:t>
            </a:r>
            <a:r>
              <a:rPr lang="sv-SE" sz="3600" b="1" dirty="0">
                <a:solidFill>
                  <a:schemeClr val="accent1"/>
                </a:solidFill>
                <a:latin typeface="+mn-lt"/>
                <a:ea typeface="Verdana"/>
                <a:cs typeface="Verdana"/>
                <a:sym typeface="Verdana"/>
              </a:rPr>
              <a:t> – in a </a:t>
            </a:r>
            <a:r>
              <a:rPr lang="sv-SE" sz="3600" b="1" dirty="0" err="1">
                <a:solidFill>
                  <a:schemeClr val="accent1"/>
                </a:solidFill>
                <a:latin typeface="+mn-lt"/>
                <a:ea typeface="Verdana"/>
                <a:cs typeface="Verdana"/>
                <a:sym typeface="Verdana"/>
              </a:rPr>
              <a:t>moving</a:t>
            </a:r>
            <a:r>
              <a:rPr lang="sv-SE" sz="3600" b="1" dirty="0">
                <a:solidFill>
                  <a:schemeClr val="accent1"/>
                </a:solidFill>
                <a:latin typeface="+mn-lt"/>
                <a:ea typeface="Verdana"/>
                <a:cs typeface="Verdana"/>
                <a:sym typeface="Verdana"/>
              </a:rPr>
              <a:t> </a:t>
            </a:r>
            <a:r>
              <a:rPr lang="sv-SE" sz="3600" b="1" dirty="0" err="1">
                <a:solidFill>
                  <a:schemeClr val="accent1"/>
                </a:solidFill>
                <a:latin typeface="+mn-lt"/>
                <a:ea typeface="Verdana"/>
                <a:cs typeface="Verdana"/>
                <a:sym typeface="Verdana"/>
              </a:rPr>
              <a:t>context</a:t>
            </a:r>
            <a:br>
              <a:rPr lang="sv-SE" dirty="0">
                <a:solidFill>
                  <a:schemeClr val="accent1"/>
                </a:solidFill>
                <a:latin typeface="Verdana"/>
                <a:ea typeface="Verdana"/>
                <a:cs typeface="Verdana"/>
                <a:sym typeface="Verdana"/>
              </a:rPr>
            </a:br>
            <a:endParaRPr dirty="0">
              <a:solidFill>
                <a:schemeClr val="accent1"/>
              </a:solidFill>
              <a:latin typeface="Verdana"/>
              <a:ea typeface="Verdana"/>
              <a:cs typeface="Verdana"/>
              <a:sym typeface="Verdana"/>
            </a:endParaRPr>
          </a:p>
        </p:txBody>
      </p:sp>
      <p:sp>
        <p:nvSpPr>
          <p:cNvPr id="930" name="Google Shape;930;p11"/>
          <p:cNvSpPr/>
          <p:nvPr/>
        </p:nvSpPr>
        <p:spPr>
          <a:xfrm>
            <a:off x="8499873" y="2834881"/>
            <a:ext cx="2187178" cy="48696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750">
              <a:solidFill>
                <a:schemeClr val="dk1"/>
              </a:solidFill>
              <a:latin typeface="Arial"/>
              <a:ea typeface="Arial"/>
              <a:cs typeface="Arial"/>
              <a:sym typeface="Arial"/>
            </a:endParaRPr>
          </a:p>
        </p:txBody>
      </p:sp>
      <p:pic>
        <p:nvPicPr>
          <p:cNvPr id="931" name="Google Shape;931;p11"/>
          <p:cNvPicPr preferRelativeResize="0"/>
          <p:nvPr/>
        </p:nvPicPr>
        <p:blipFill rotWithShape="1">
          <a:blip r:embed="rId3">
            <a:alphaModFix/>
          </a:blip>
          <a:srcRect/>
          <a:stretch/>
        </p:blipFill>
        <p:spPr>
          <a:xfrm>
            <a:off x="259906" y="709006"/>
            <a:ext cx="10826804" cy="4635542"/>
          </a:xfrm>
          <a:prstGeom prst="rect">
            <a:avLst/>
          </a:prstGeom>
          <a:noFill/>
          <a:ln>
            <a:noFill/>
          </a:ln>
        </p:spPr>
      </p:pic>
      <p:sp>
        <p:nvSpPr>
          <p:cNvPr id="932" name="Google Shape;932;p11"/>
          <p:cNvSpPr/>
          <p:nvPr/>
        </p:nvSpPr>
        <p:spPr>
          <a:xfrm>
            <a:off x="2504628" y="5492303"/>
            <a:ext cx="7301916" cy="573881"/>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933" name="Google Shape;933;p11"/>
          <p:cNvCxnSpPr/>
          <p:nvPr/>
        </p:nvCxnSpPr>
        <p:spPr>
          <a:xfrm rot="10800000">
            <a:off x="3247578" y="5131438"/>
            <a:ext cx="6510875" cy="0"/>
          </a:xfrm>
          <a:prstGeom prst="straightConnector1">
            <a:avLst/>
          </a:prstGeom>
          <a:noFill/>
          <a:ln w="38100" cap="flat" cmpd="sng">
            <a:solidFill>
              <a:schemeClr val="dk1"/>
            </a:solidFill>
            <a:prstDash val="solid"/>
            <a:round/>
            <a:headEnd type="triangle" w="med" len="med"/>
            <a:tailEnd type="none" w="med" len="med"/>
          </a:ln>
        </p:spPr>
      </p:cxnSp>
      <p:sp>
        <p:nvSpPr>
          <p:cNvPr id="934" name="Google Shape;934;p11"/>
          <p:cNvSpPr txBox="1"/>
          <p:nvPr/>
        </p:nvSpPr>
        <p:spPr>
          <a:xfrm>
            <a:off x="2259692" y="5183801"/>
            <a:ext cx="799288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dirty="0">
                <a:solidFill>
                  <a:schemeClr val="dk1"/>
                </a:solidFill>
                <a:latin typeface="Arial"/>
                <a:ea typeface="Arial"/>
                <a:cs typeface="Arial"/>
                <a:sym typeface="Arial"/>
              </a:rPr>
              <a:t>1990  	   1995	   2000	   2005	      2010	     2015 	     2020	           2025</a:t>
            </a:r>
            <a:endParaRPr dirty="0"/>
          </a:p>
        </p:txBody>
      </p:sp>
      <p:cxnSp>
        <p:nvCxnSpPr>
          <p:cNvPr id="935" name="Google Shape;935;p11"/>
          <p:cNvCxnSpPr/>
          <p:nvPr/>
        </p:nvCxnSpPr>
        <p:spPr>
          <a:xfrm rot="10800000">
            <a:off x="2504628" y="5131438"/>
            <a:ext cx="912739" cy="0"/>
          </a:xfrm>
          <a:prstGeom prst="straightConnector1">
            <a:avLst/>
          </a:prstGeom>
          <a:noFill/>
          <a:ln w="38100" cap="flat" cmpd="sng">
            <a:solidFill>
              <a:schemeClr val="dk1"/>
            </a:solidFill>
            <a:prstDash val="dash"/>
            <a:round/>
            <a:headEnd type="none" w="med" len="med"/>
            <a:tailEnd type="none" w="med" len="med"/>
          </a:ln>
        </p:spPr>
      </p:cxnSp>
      <p:sp>
        <p:nvSpPr>
          <p:cNvPr id="937" name="Google Shape;937;p11"/>
          <p:cNvSpPr txBox="1"/>
          <p:nvPr/>
        </p:nvSpPr>
        <p:spPr>
          <a:xfrm>
            <a:off x="10158403" y="5033236"/>
            <a:ext cx="299571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dirty="0">
                <a:solidFill>
                  <a:schemeClr val="dk1"/>
                </a:solidFill>
                <a:latin typeface="Arial"/>
                <a:ea typeface="Arial"/>
                <a:cs typeface="Arial"/>
                <a:sym typeface="Arial"/>
              </a:rPr>
              <a:t>The </a:t>
            </a:r>
            <a:r>
              <a:rPr lang="sv-SE" sz="1200" dirty="0" err="1">
                <a:solidFill>
                  <a:schemeClr val="dk1"/>
                </a:solidFill>
                <a:latin typeface="Arial"/>
                <a:ea typeface="Arial"/>
                <a:cs typeface="Arial"/>
                <a:sym typeface="Arial"/>
              </a:rPr>
              <a:t>timeline</a:t>
            </a:r>
            <a:r>
              <a:rPr lang="sv-SE" sz="1200" dirty="0">
                <a:solidFill>
                  <a:schemeClr val="dk1"/>
                </a:solidFill>
                <a:latin typeface="Arial"/>
                <a:ea typeface="Arial"/>
                <a:cs typeface="Arial"/>
                <a:sym typeface="Arial"/>
              </a:rPr>
              <a:t> </a:t>
            </a:r>
          </a:p>
          <a:p>
            <a:pPr marL="0" marR="0" lvl="0" indent="0" algn="l" rtl="0">
              <a:spcBef>
                <a:spcPts val="0"/>
              </a:spcBef>
              <a:spcAft>
                <a:spcPts val="0"/>
              </a:spcAft>
              <a:buNone/>
            </a:pPr>
            <a:r>
              <a:rPr lang="sv-SE" sz="1200" dirty="0">
                <a:solidFill>
                  <a:schemeClr val="dk1"/>
                </a:solidFill>
                <a:latin typeface="Arial"/>
                <a:ea typeface="Arial"/>
                <a:cs typeface="Arial"/>
                <a:sym typeface="Arial"/>
              </a:rPr>
              <a:t>of Jönköping</a:t>
            </a:r>
            <a:endParaRPr sz="1200" dirty="0"/>
          </a:p>
        </p:txBody>
      </p:sp>
      <p:sp>
        <p:nvSpPr>
          <p:cNvPr id="2" name="Rectangle 1">
            <a:extLst>
              <a:ext uri="{FF2B5EF4-FFF2-40B4-BE49-F238E27FC236}">
                <a16:creationId xmlns:a16="http://schemas.microsoft.com/office/drawing/2014/main" id="{125133AB-01F8-E8A2-7323-ED0A5EBBFC73}"/>
              </a:ext>
            </a:extLst>
          </p:cNvPr>
          <p:cNvSpPr/>
          <p:nvPr/>
        </p:nvSpPr>
        <p:spPr>
          <a:xfrm>
            <a:off x="1070517" y="5298757"/>
            <a:ext cx="1434110" cy="4289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5">
            <a:extLst>
              <a:ext uri="{FF2B5EF4-FFF2-40B4-BE49-F238E27FC236}">
                <a16:creationId xmlns:a16="http://schemas.microsoft.com/office/drawing/2014/main" id="{4092851E-356E-75E4-823E-401E1D51A8E2}"/>
              </a:ext>
            </a:extLst>
          </p:cNvPr>
          <p:cNvSpPr txBox="1"/>
          <p:nvPr/>
        </p:nvSpPr>
        <p:spPr>
          <a:xfrm>
            <a:off x="330458" y="5458704"/>
            <a:ext cx="8701088"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a:ea typeface="+mn-ea"/>
                <a:cs typeface="+mn-cs"/>
              </a:rPr>
              <a:t>A multidimensional quality model: an opportunity for patients, their kin, healthcare providers and professionals to coproduce health.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Peter Lachman, Paul Batalden, Kris Vanhaecht 2022  </a:t>
            </a:r>
            <a:r>
              <a:rPr kumimoji="0" lang="en-GB" sz="1200" b="0" i="0" u="none" strike="noStrike" kern="1200" cap="none" spc="0" normalizeH="0" baseline="0" noProof="0" dirty="0">
                <a:ln>
                  <a:noFill/>
                </a:ln>
                <a:solidFill>
                  <a:srgbClr val="4472C4"/>
                </a:solidFill>
                <a:effectLst/>
                <a:uLnTx/>
                <a:uFillTx/>
                <a:latin typeface="Calibri" panose="020F0502020204030204"/>
                <a:ea typeface="+mn-ea"/>
                <a:cs typeface="+mn-cs"/>
              </a:rPr>
              <a:t>f1000research.com/articles/9-1140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MPj01772750000[1]"/>
          <p:cNvPicPr>
            <a:picLocks noChangeAspect="1" noChangeArrowheads="1"/>
          </p:cNvPicPr>
          <p:nvPr/>
        </p:nvPicPr>
        <p:blipFill>
          <a:blip r:embed="rId2">
            <a:extLst>
              <a:ext uri="{28A0092B-C50C-407E-A947-70E740481C1C}">
                <a14:useLocalDpi xmlns:a14="http://schemas.microsoft.com/office/drawing/2010/main" val="0"/>
              </a:ext>
            </a:extLst>
          </a:blip>
          <a:srcRect t="25000"/>
          <a:stretch>
            <a:fillRect/>
          </a:stretch>
        </p:blipFill>
        <p:spPr bwMode="auto">
          <a:xfrm>
            <a:off x="2005014" y="654050"/>
            <a:ext cx="3659187"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2" descr="MPj026246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1" y="1109664"/>
            <a:ext cx="3668713"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B1A70FF4-A721-D2D7-F564-6FC1F5C47A79}"/>
              </a:ext>
            </a:extLst>
          </p:cNvPr>
          <p:cNvSpPr txBox="1"/>
          <p:nvPr/>
        </p:nvSpPr>
        <p:spPr>
          <a:xfrm>
            <a:off x="1025718" y="5510254"/>
            <a:ext cx="4934812" cy="830997"/>
          </a:xfrm>
          <a:prstGeom prst="rect">
            <a:avLst/>
          </a:prstGeom>
          <a:noFill/>
        </p:spPr>
        <p:txBody>
          <a:bodyPr wrap="none" rtlCol="0">
            <a:spAutoFit/>
          </a:bodyPr>
          <a:lstStyle/>
          <a:p>
            <a:r>
              <a:rPr lang="sv-SE" sz="2400" dirty="0">
                <a:solidFill>
                  <a:schemeClr val="accent1"/>
                </a:solidFill>
              </a:rPr>
              <a:t>All </a:t>
            </a:r>
            <a:r>
              <a:rPr lang="sv-SE" sz="2400" dirty="0" err="1">
                <a:solidFill>
                  <a:schemeClr val="accent1"/>
                </a:solidFill>
              </a:rPr>
              <a:t>changes</a:t>
            </a:r>
            <a:r>
              <a:rPr lang="sv-SE" sz="2400" dirty="0">
                <a:solidFill>
                  <a:schemeClr val="accent1"/>
                </a:solidFill>
              </a:rPr>
              <a:t> </a:t>
            </a:r>
            <a:r>
              <a:rPr lang="sv-SE" sz="2400" dirty="0" err="1">
                <a:solidFill>
                  <a:schemeClr val="accent1"/>
                </a:solidFill>
              </a:rPr>
              <a:t>are</a:t>
            </a:r>
            <a:r>
              <a:rPr lang="sv-SE" sz="2400" dirty="0">
                <a:solidFill>
                  <a:schemeClr val="accent1"/>
                </a:solidFill>
              </a:rPr>
              <a:t> not </a:t>
            </a:r>
            <a:r>
              <a:rPr lang="sv-SE" sz="2400" dirty="0" err="1">
                <a:solidFill>
                  <a:schemeClr val="accent1"/>
                </a:solidFill>
              </a:rPr>
              <a:t>improvements</a:t>
            </a:r>
            <a:r>
              <a:rPr lang="sv-SE" sz="2400" dirty="0">
                <a:solidFill>
                  <a:schemeClr val="accent1"/>
                </a:solidFill>
              </a:rPr>
              <a:t> </a:t>
            </a:r>
            <a:r>
              <a:rPr lang="sv-SE" sz="2400" dirty="0" err="1">
                <a:solidFill>
                  <a:schemeClr val="accent1"/>
                </a:solidFill>
              </a:rPr>
              <a:t>but</a:t>
            </a:r>
            <a:endParaRPr lang="sv-SE" sz="2400" dirty="0">
              <a:solidFill>
                <a:schemeClr val="accent1"/>
              </a:solidFill>
            </a:endParaRPr>
          </a:p>
          <a:p>
            <a:r>
              <a:rPr lang="sv-SE" sz="2400" dirty="0">
                <a:solidFill>
                  <a:schemeClr val="accent1"/>
                </a:solidFill>
              </a:rPr>
              <a:t>All </a:t>
            </a:r>
            <a:r>
              <a:rPr lang="sv-SE" sz="2400" dirty="0" err="1">
                <a:solidFill>
                  <a:schemeClr val="accent1"/>
                </a:solidFill>
              </a:rPr>
              <a:t>improvements</a:t>
            </a:r>
            <a:r>
              <a:rPr lang="sv-SE" sz="2400" dirty="0">
                <a:solidFill>
                  <a:schemeClr val="accent1"/>
                </a:solidFill>
              </a:rPr>
              <a:t> </a:t>
            </a:r>
            <a:r>
              <a:rPr lang="sv-SE" sz="2400" dirty="0" err="1">
                <a:solidFill>
                  <a:schemeClr val="accent1"/>
                </a:solidFill>
              </a:rPr>
              <a:t>are</a:t>
            </a:r>
            <a:r>
              <a:rPr lang="sv-SE" sz="2400" dirty="0">
                <a:solidFill>
                  <a:schemeClr val="accent1"/>
                </a:solidFill>
              </a:rPr>
              <a:t> </a:t>
            </a:r>
            <a:r>
              <a:rPr lang="sv-SE" sz="2400" dirty="0" err="1">
                <a:solidFill>
                  <a:schemeClr val="accent1"/>
                </a:solidFill>
              </a:rPr>
              <a:t>changes</a:t>
            </a:r>
            <a:endParaRPr lang="sv-SE" sz="2400" dirty="0">
              <a:solidFill>
                <a:schemeClr val="accent1"/>
              </a:solidFill>
            </a:endParaRPr>
          </a:p>
        </p:txBody>
      </p:sp>
    </p:spTree>
    <p:extLst>
      <p:ext uri="{BB962C8B-B14F-4D97-AF65-F5344CB8AC3E}">
        <p14:creationId xmlns:p14="http://schemas.microsoft.com/office/powerpoint/2010/main" val="2742238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36341" y="4366724"/>
            <a:ext cx="9696000" cy="648000"/>
          </a:xfrm>
        </p:spPr>
        <p:txBody>
          <a:bodyPr>
            <a:normAutofit fontScale="90000"/>
          </a:bodyPr>
          <a:lstStyle/>
          <a:p>
            <a:r>
              <a:rPr lang="sv-SE" dirty="0"/>
              <a:t>”The fear is that people still do not </a:t>
            </a:r>
            <a:br>
              <a:rPr lang="sv-SE" dirty="0"/>
            </a:br>
            <a:r>
              <a:rPr lang="sv-SE" dirty="0"/>
              <a:t>know what is going on!” …Greta in Madrid</a:t>
            </a:r>
          </a:p>
        </p:txBody>
      </p:sp>
      <p:sp>
        <p:nvSpPr>
          <p:cNvPr id="3" name="Platshållare för datum 2"/>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Platshållare för sidfot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5" name="Platshållare för text 4"/>
          <p:cNvSpPr>
            <a:spLocks noGrp="1"/>
          </p:cNvSpPr>
          <p:nvPr>
            <p:ph type="body" sz="quarter" idx="14"/>
          </p:nvPr>
        </p:nvSpPr>
        <p:spPr>
          <a:xfrm>
            <a:off x="1009483" y="147121"/>
            <a:ext cx="9696451" cy="2662424"/>
          </a:xfrm>
        </p:spPr>
        <p:txBody>
          <a:bodyPr>
            <a:normAutofit/>
          </a:bodyPr>
          <a:lstStyle/>
          <a:p>
            <a:pPr marL="0" indent="0" algn="ctr">
              <a:buNone/>
            </a:pPr>
            <a:r>
              <a:rPr lang="sv-SE" sz="4000" b="1" dirty="0">
                <a:solidFill>
                  <a:schemeClr val="accent1"/>
                </a:solidFill>
              </a:rPr>
              <a:t>A person or leader who finds gaps and reminds us of gaps changes the game</a:t>
            </a:r>
          </a:p>
        </p:txBody>
      </p:sp>
      <p:pic>
        <p:nvPicPr>
          <p:cNvPr id="1026" name="Picture 2" descr="Demonstranterna fyllde den centrala avenyn La Castellana i Madrid. Foto: Pedro Armestre/&#10;@greenpeace_e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498" y="1325495"/>
            <a:ext cx="4079776" cy="2804847"/>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p:cNvPicPr>
            <a:picLocks noChangeAspect="1"/>
          </p:cNvPicPr>
          <p:nvPr/>
        </p:nvPicPr>
        <p:blipFill>
          <a:blip r:embed="rId3"/>
          <a:stretch>
            <a:fillRect/>
          </a:stretch>
        </p:blipFill>
        <p:spPr>
          <a:xfrm>
            <a:off x="6181197" y="1325494"/>
            <a:ext cx="3731227" cy="2825677"/>
          </a:xfrm>
          <a:prstGeom prst="rect">
            <a:avLst/>
          </a:prstGeom>
        </p:spPr>
      </p:pic>
    </p:spTree>
    <p:extLst>
      <p:ext uri="{BB962C8B-B14F-4D97-AF65-F5344CB8AC3E}">
        <p14:creationId xmlns:p14="http://schemas.microsoft.com/office/powerpoint/2010/main" val="4289572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F07577-BED3-BC65-5105-2EEA69534E4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60A349AA-E80A-0CEF-5DBE-0DADCCDB3AD2}"/>
              </a:ext>
            </a:extLst>
          </p:cNvPr>
          <p:cNvSpPr>
            <a:spLocks noGrp="1"/>
          </p:cNvSpPr>
          <p:nvPr>
            <p:ph idx="1"/>
          </p:nvPr>
        </p:nvSpPr>
        <p:spPr>
          <a:xfrm>
            <a:off x="838200" y="1825625"/>
            <a:ext cx="4846983" cy="4351338"/>
          </a:xfrm>
        </p:spPr>
        <p:txBody>
          <a:bodyPr/>
          <a:lstStyle/>
          <a:p>
            <a:r>
              <a:rPr lang="en-US" sz="3600" dirty="0">
                <a:solidFill>
                  <a:schemeClr val="accent1"/>
                </a:solidFill>
              </a:rPr>
              <a:t>You must be the change you wish to see in the world. </a:t>
            </a:r>
          </a:p>
          <a:p>
            <a:pPr marL="0" indent="0">
              <a:buNone/>
            </a:pPr>
            <a:r>
              <a:rPr lang="en-US" dirty="0"/>
              <a:t>M.K. </a:t>
            </a:r>
            <a:r>
              <a:rPr lang="en-US" dirty="0" err="1"/>
              <a:t>Ghandi</a:t>
            </a:r>
            <a:endParaRPr lang="sv-SE" dirty="0"/>
          </a:p>
        </p:txBody>
      </p:sp>
      <p:pic>
        <p:nvPicPr>
          <p:cNvPr id="5122" name="Picture 2" descr="Mahatma Gandhi - en studie om civil olydnad | Historia | SO-rummet">
            <a:extLst>
              <a:ext uri="{FF2B5EF4-FFF2-40B4-BE49-F238E27FC236}">
                <a16:creationId xmlns:a16="http://schemas.microsoft.com/office/drawing/2014/main" id="{E1EF17D6-633F-9D7D-996A-B2195C17C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806" y="1825625"/>
            <a:ext cx="5048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243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8588C8824FE4F4F906B78F77AAB56B6" ma:contentTypeVersion="18" ma:contentTypeDescription="Skapa ett nytt dokument." ma:contentTypeScope="" ma:versionID="693046a0af274ef1d116c6257130289c">
  <xsd:schema xmlns:xsd="http://www.w3.org/2001/XMLSchema" xmlns:xs="http://www.w3.org/2001/XMLSchema" xmlns:p="http://schemas.microsoft.com/office/2006/metadata/properties" xmlns:ns2="804e010d-e882-4fea-8b47-0a8c86e8d2e1" xmlns:ns3="5aaae12f-516d-4712-ad81-2fd1182f61f3" targetNamespace="http://schemas.microsoft.com/office/2006/metadata/properties" ma:root="true" ma:fieldsID="355e390ee51bc22c70892891d1fe55b8" ns2:_="" ns3:_="">
    <xsd:import namespace="804e010d-e882-4fea-8b47-0a8c86e8d2e1"/>
    <xsd:import namespace="5aaae12f-516d-4712-ad81-2fd1182f61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4e010d-e882-4fea-8b47-0a8c86e8d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7dd8dd21-c52e-4982-9ace-c90e825206b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aae12f-516d-4712-ad81-2fd1182f61f3"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46e46826-8147-43f1-ba44-215c9ffa9860}" ma:internalName="TaxCatchAll" ma:showField="CatchAllData" ma:web="5aaae12f-516d-4712-ad81-2fd1182f61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C8042C-BD91-411C-9288-FBF4520BC6BC}"/>
</file>

<file path=customXml/itemProps2.xml><?xml version="1.0" encoding="utf-8"?>
<ds:datastoreItem xmlns:ds="http://schemas.openxmlformats.org/officeDocument/2006/customXml" ds:itemID="{4088662F-3A24-4EBD-9926-49C642BB193E}"/>
</file>

<file path=docProps/app.xml><?xml version="1.0" encoding="utf-8"?>
<Properties xmlns="http://schemas.openxmlformats.org/officeDocument/2006/extended-properties" xmlns:vt="http://schemas.openxmlformats.org/officeDocument/2006/docPropsVTypes">
  <TotalTime>2890</TotalTime>
  <Words>707</Words>
  <Application>Microsoft Office PowerPoint</Application>
  <PresentationFormat>Bredbild</PresentationFormat>
  <Paragraphs>81</Paragraphs>
  <Slides>20</Slides>
  <Notes>4</Notes>
  <HiddenSlides>0</HiddenSlides>
  <MMClips>0</MMClips>
  <ScaleCrop>false</ScaleCrop>
  <HeadingPairs>
    <vt:vector size="8" baseType="variant">
      <vt:variant>
        <vt:lpstr>Använt teckensnitt</vt:lpstr>
      </vt:variant>
      <vt:variant>
        <vt:i4>7</vt:i4>
      </vt:variant>
      <vt:variant>
        <vt:lpstr>Tema</vt:lpstr>
      </vt:variant>
      <vt:variant>
        <vt:i4>1</vt:i4>
      </vt:variant>
      <vt:variant>
        <vt:lpstr>Serverprogram för OLE-inbäddning</vt:lpstr>
      </vt:variant>
      <vt:variant>
        <vt:i4>1</vt:i4>
      </vt:variant>
      <vt:variant>
        <vt:lpstr>Bildrubriker</vt:lpstr>
      </vt:variant>
      <vt:variant>
        <vt:i4>20</vt:i4>
      </vt:variant>
    </vt:vector>
  </HeadingPairs>
  <TitlesOfParts>
    <vt:vector size="29" baseType="lpstr">
      <vt:lpstr>Arial</vt:lpstr>
      <vt:lpstr>Arial</vt:lpstr>
      <vt:lpstr>Calibri</vt:lpstr>
      <vt:lpstr>Calibri Light</vt:lpstr>
      <vt:lpstr>interfaceregular</vt:lpstr>
      <vt:lpstr>Times New Roman</vt:lpstr>
      <vt:lpstr>Verdana</vt:lpstr>
      <vt:lpstr>Office-tema</vt:lpstr>
      <vt:lpstr>Presentation</vt:lpstr>
      <vt:lpstr> Om förändrings-ledarskap </vt:lpstr>
      <vt:lpstr>Without changing our patterns of thought, we will not be able to solve the problems we created with our current pattern of thought.</vt:lpstr>
      <vt:lpstr> “The format are defined by the contours we see”.</vt:lpstr>
      <vt:lpstr>The challenge in numbers as a HCsystem</vt:lpstr>
      <vt:lpstr>PowerPoint-presentation</vt:lpstr>
      <vt:lpstr>Quality as the strategy – in a moving context </vt:lpstr>
      <vt:lpstr>PowerPoint-presentation</vt:lpstr>
      <vt:lpstr>”The fear is that people still do not  know what is going on!” …Greta in Madrid</vt:lpstr>
      <vt:lpstr>PowerPoint-presentation</vt:lpstr>
      <vt:lpstr>PowerPoint-presentation</vt:lpstr>
      <vt:lpstr>Which tradition(s) of change?</vt:lpstr>
      <vt:lpstr>Which tradition(s) of change?</vt:lpstr>
      <vt:lpstr> Purpose and prepare Reaching extraordinary results  </vt:lpstr>
      <vt:lpstr>Quinn shows how anyone can enter the fundamental state of leadership by engaging in the eight practices that center on the theme</vt:lpstr>
      <vt:lpstr>PowerPoint-presentation</vt:lpstr>
      <vt:lpstr>Change the Balance of Power Q 3.0</vt:lpstr>
      <vt:lpstr> A person or leader who finds gaps and reminds us of gaps changes the game </vt:lpstr>
      <vt:lpstr>A person or leader who finds gaps and reminds us of gaps changes the game </vt:lpstr>
      <vt:lpstr>A transformational leader will develop</vt:lpstr>
      <vt:lpstr>PowerPoint-presentation</vt:lpstr>
    </vt:vector>
  </TitlesOfParts>
  <Company>Region Jonkopings 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tomorrow today: seven simple rules for leaders</dc:title>
  <dc:creator>Henriks Göran</dc:creator>
  <cp:lastModifiedBy>Henriks Göran</cp:lastModifiedBy>
  <cp:revision>10</cp:revision>
  <dcterms:created xsi:type="dcterms:W3CDTF">2024-02-26T09:04:11Z</dcterms:created>
  <dcterms:modified xsi:type="dcterms:W3CDTF">2024-02-28T09:14:59Z</dcterms:modified>
</cp:coreProperties>
</file>